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884" r:id="rId1"/>
  </p:sldMasterIdLst>
  <p:notesMasterIdLst>
    <p:notesMasterId r:id="rId25"/>
  </p:notesMasterIdLst>
  <p:handoutMasterIdLst>
    <p:handoutMasterId r:id="rId26"/>
  </p:handoutMasterIdLst>
  <p:sldIdLst>
    <p:sldId id="304" r:id="rId2"/>
    <p:sldId id="313" r:id="rId3"/>
    <p:sldId id="677" r:id="rId4"/>
    <p:sldId id="679" r:id="rId5"/>
    <p:sldId id="682" r:id="rId6"/>
    <p:sldId id="699" r:id="rId7"/>
    <p:sldId id="700" r:id="rId8"/>
    <p:sldId id="697" r:id="rId9"/>
    <p:sldId id="713" r:id="rId10"/>
    <p:sldId id="693" r:id="rId11"/>
    <p:sldId id="702" r:id="rId12"/>
    <p:sldId id="703" r:id="rId13"/>
    <p:sldId id="707" r:id="rId14"/>
    <p:sldId id="705" r:id="rId15"/>
    <p:sldId id="708" r:id="rId16"/>
    <p:sldId id="712" r:id="rId17"/>
    <p:sldId id="709" r:id="rId18"/>
    <p:sldId id="710" r:id="rId19"/>
    <p:sldId id="711" r:id="rId20"/>
    <p:sldId id="656" r:id="rId21"/>
    <p:sldId id="681" r:id="rId22"/>
    <p:sldId id="442" r:id="rId23"/>
    <p:sldId id="275" r:id="rId24"/>
  </p:sldIdLst>
  <p:sldSz cx="9906000" cy="6858000" type="A4"/>
  <p:notesSz cx="7102475" cy="10233025"/>
  <p:defaultTextStyle>
    <a:defPPr>
      <a:defRPr lang="en-GB"/>
    </a:defPPr>
    <a:lvl1pPr algn="l" rtl="0" fontAlgn="base">
      <a:spcBef>
        <a:spcPct val="0"/>
      </a:spcBef>
      <a:spcAft>
        <a:spcPct val="0"/>
      </a:spcAft>
      <a:defRPr sz="1900" kern="1200">
        <a:solidFill>
          <a:schemeClr val="tx1"/>
        </a:solidFill>
        <a:latin typeface="Arial" charset="0"/>
        <a:ea typeface="+mn-ea"/>
        <a:cs typeface="Arial" charset="0"/>
      </a:defRPr>
    </a:lvl1pPr>
    <a:lvl2pPr marL="455613" indent="1588" algn="l" rtl="0" fontAlgn="base">
      <a:spcBef>
        <a:spcPct val="0"/>
      </a:spcBef>
      <a:spcAft>
        <a:spcPct val="0"/>
      </a:spcAft>
      <a:defRPr sz="1900" kern="1200">
        <a:solidFill>
          <a:schemeClr val="tx1"/>
        </a:solidFill>
        <a:latin typeface="Arial" charset="0"/>
        <a:ea typeface="+mn-ea"/>
        <a:cs typeface="Arial" charset="0"/>
      </a:defRPr>
    </a:lvl2pPr>
    <a:lvl3pPr marL="912813" indent="1588" algn="l" rtl="0" fontAlgn="base">
      <a:spcBef>
        <a:spcPct val="0"/>
      </a:spcBef>
      <a:spcAft>
        <a:spcPct val="0"/>
      </a:spcAft>
      <a:defRPr sz="1900" kern="1200">
        <a:solidFill>
          <a:schemeClr val="tx1"/>
        </a:solidFill>
        <a:latin typeface="Arial" charset="0"/>
        <a:ea typeface="+mn-ea"/>
        <a:cs typeface="Arial" charset="0"/>
      </a:defRPr>
    </a:lvl3pPr>
    <a:lvl4pPr marL="1370013" indent="1588" algn="l" rtl="0" fontAlgn="base">
      <a:spcBef>
        <a:spcPct val="0"/>
      </a:spcBef>
      <a:spcAft>
        <a:spcPct val="0"/>
      </a:spcAft>
      <a:defRPr sz="1900" kern="1200">
        <a:solidFill>
          <a:schemeClr val="tx1"/>
        </a:solidFill>
        <a:latin typeface="Arial" charset="0"/>
        <a:ea typeface="+mn-ea"/>
        <a:cs typeface="Arial" charset="0"/>
      </a:defRPr>
    </a:lvl4pPr>
    <a:lvl5pPr marL="1827213" indent="1588" algn="l" rtl="0" fontAlgn="base">
      <a:spcBef>
        <a:spcPct val="0"/>
      </a:spcBef>
      <a:spcAft>
        <a:spcPct val="0"/>
      </a:spcAft>
      <a:defRPr sz="1900" kern="1200">
        <a:solidFill>
          <a:schemeClr val="tx1"/>
        </a:solidFill>
        <a:latin typeface="Arial" charset="0"/>
        <a:ea typeface="+mn-ea"/>
        <a:cs typeface="Arial" charset="0"/>
      </a:defRPr>
    </a:lvl5pPr>
    <a:lvl6pPr marL="2286000" algn="l" defTabSz="914400" rtl="0" eaLnBrk="1" latinLnBrk="0" hangingPunct="1">
      <a:defRPr sz="1900" kern="1200">
        <a:solidFill>
          <a:schemeClr val="tx1"/>
        </a:solidFill>
        <a:latin typeface="Arial" charset="0"/>
        <a:ea typeface="+mn-ea"/>
        <a:cs typeface="Arial" charset="0"/>
      </a:defRPr>
    </a:lvl6pPr>
    <a:lvl7pPr marL="2743200" algn="l" defTabSz="914400" rtl="0" eaLnBrk="1" latinLnBrk="0" hangingPunct="1">
      <a:defRPr sz="1900" kern="1200">
        <a:solidFill>
          <a:schemeClr val="tx1"/>
        </a:solidFill>
        <a:latin typeface="Arial" charset="0"/>
        <a:ea typeface="+mn-ea"/>
        <a:cs typeface="Arial" charset="0"/>
      </a:defRPr>
    </a:lvl7pPr>
    <a:lvl8pPr marL="3200400" algn="l" defTabSz="914400" rtl="0" eaLnBrk="1" latinLnBrk="0" hangingPunct="1">
      <a:defRPr sz="1900" kern="1200">
        <a:solidFill>
          <a:schemeClr val="tx1"/>
        </a:solidFill>
        <a:latin typeface="Arial" charset="0"/>
        <a:ea typeface="+mn-ea"/>
        <a:cs typeface="Arial" charset="0"/>
      </a:defRPr>
    </a:lvl8pPr>
    <a:lvl9pPr marL="3657600" algn="l" defTabSz="914400" rtl="0" eaLnBrk="1" latinLnBrk="0" hangingPunct="1">
      <a:defRPr sz="1900"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3C8A2E"/>
    <a:srgbClr val="A4D400"/>
    <a:srgbClr val="CBCDD6"/>
    <a:srgbClr val="E7E8EC"/>
    <a:srgbClr val="92D400"/>
    <a:srgbClr val="002776"/>
    <a:srgbClr val="7BCE6C"/>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268" autoAdjust="0"/>
    <p:restoredTop sz="86140" autoAdjust="0"/>
  </p:normalViewPr>
  <p:slideViewPr>
    <p:cSldViewPr snapToGrid="0">
      <p:cViewPr varScale="1">
        <p:scale>
          <a:sx n="67" d="100"/>
          <a:sy n="67" d="100"/>
        </p:scale>
        <p:origin x="-402" y="-102"/>
      </p:cViewPr>
      <p:guideLst>
        <p:guide orient="horz" pos="2444"/>
        <p:guide orient="horz" pos="2261"/>
        <p:guide orient="horz" pos="2795"/>
        <p:guide orient="horz" pos="1179"/>
        <p:guide pos="261"/>
        <p:guide pos="5859"/>
        <p:guide pos="4778"/>
        <p:guide pos="4646"/>
        <p:guide pos="3403"/>
        <p:guide pos="3514"/>
        <p:guide pos="4859"/>
        <p:guide pos="4515"/>
      </p:guideLst>
    </p:cSldViewPr>
  </p:slideViewPr>
  <p:outlineViewPr>
    <p:cViewPr>
      <p:scale>
        <a:sx n="33" d="100"/>
        <a:sy n="33" d="100"/>
      </p:scale>
      <p:origin x="48" y="42528"/>
    </p:cViewPr>
  </p:outlineViewPr>
  <p:notesTextViewPr>
    <p:cViewPr>
      <p:scale>
        <a:sx n="100" d="100"/>
        <a:sy n="100" d="100"/>
      </p:scale>
      <p:origin x="0" y="0"/>
    </p:cViewPr>
  </p:notesTextViewPr>
  <p:sorterViewPr>
    <p:cViewPr>
      <p:scale>
        <a:sx n="100" d="100"/>
        <a:sy n="100" d="100"/>
      </p:scale>
      <p:origin x="0" y="5154"/>
    </p:cViewPr>
  </p:sorterViewPr>
  <p:notesViewPr>
    <p:cSldViewPr snapToGrid="0">
      <p:cViewPr>
        <p:scale>
          <a:sx n="100" d="100"/>
          <a:sy n="100" d="100"/>
        </p:scale>
        <p:origin x="-1566" y="1344"/>
      </p:cViewPr>
      <p:guideLst>
        <p:guide orient="horz" pos="3224"/>
        <p:guide pos="2237"/>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bwMode="auto">
          <a:xfrm>
            <a:off x="0" y="0"/>
            <a:ext cx="3078163" cy="514350"/>
          </a:xfrm>
          <a:prstGeom prst="rect">
            <a:avLst/>
          </a:prstGeom>
          <a:noFill/>
          <a:ln w="9525">
            <a:noFill/>
            <a:miter lim="800000"/>
            <a:headEnd/>
            <a:tailEnd/>
          </a:ln>
        </p:spPr>
        <p:txBody>
          <a:bodyPr vert="horz" wrap="square" lIns="66371" tIns="33186" rIns="66371" bIns="33186" numCol="1" anchor="t" anchorCtr="0" compatLnSpc="1">
            <a:prstTxWarp prst="textNoShape">
              <a:avLst/>
            </a:prstTxWarp>
          </a:bodyPr>
          <a:lstStyle>
            <a:lvl1pPr defTabSz="661405">
              <a:defRPr sz="900"/>
            </a:lvl1pPr>
          </a:lstStyle>
          <a:p>
            <a:pPr>
              <a:defRPr/>
            </a:pPr>
            <a:endParaRPr lang="en-US" dirty="0"/>
          </a:p>
        </p:txBody>
      </p:sp>
      <p:sp>
        <p:nvSpPr>
          <p:cNvPr id="3" name="Date Placeholder 2"/>
          <p:cNvSpPr>
            <a:spLocks noGrp="1"/>
          </p:cNvSpPr>
          <p:nvPr>
            <p:ph type="dt" sz="quarter" idx="1"/>
          </p:nvPr>
        </p:nvSpPr>
        <p:spPr bwMode="auto">
          <a:xfrm>
            <a:off x="4024313" y="0"/>
            <a:ext cx="3076575" cy="514350"/>
          </a:xfrm>
          <a:prstGeom prst="rect">
            <a:avLst/>
          </a:prstGeom>
          <a:noFill/>
          <a:ln w="9525">
            <a:noFill/>
            <a:miter lim="800000"/>
            <a:headEnd/>
            <a:tailEnd/>
          </a:ln>
        </p:spPr>
        <p:txBody>
          <a:bodyPr vert="horz" wrap="square" lIns="66371" tIns="33186" rIns="66371" bIns="33186" numCol="1" anchor="t" anchorCtr="0" compatLnSpc="1">
            <a:prstTxWarp prst="textNoShape">
              <a:avLst/>
            </a:prstTxWarp>
          </a:bodyPr>
          <a:lstStyle>
            <a:lvl1pPr algn="r" defTabSz="661405">
              <a:defRPr sz="900"/>
            </a:lvl1pPr>
          </a:lstStyle>
          <a:p>
            <a:pPr>
              <a:defRPr/>
            </a:pPr>
            <a:fld id="{12F484A3-D786-4219-81CB-6BE5ECB1CE76}" type="datetimeFigureOut">
              <a:rPr lang="en-GB"/>
              <a:pPr>
                <a:defRPr/>
              </a:pPr>
              <a:t>30/03/2012</a:t>
            </a:fld>
            <a:endParaRPr lang="en-GB" dirty="0"/>
          </a:p>
        </p:txBody>
      </p:sp>
      <p:sp>
        <p:nvSpPr>
          <p:cNvPr id="4" name="Footer Placeholder 3"/>
          <p:cNvSpPr>
            <a:spLocks noGrp="1"/>
          </p:cNvSpPr>
          <p:nvPr>
            <p:ph type="ftr" sz="quarter" idx="2"/>
          </p:nvPr>
        </p:nvSpPr>
        <p:spPr bwMode="auto">
          <a:xfrm>
            <a:off x="0" y="9717088"/>
            <a:ext cx="3078163" cy="514350"/>
          </a:xfrm>
          <a:prstGeom prst="rect">
            <a:avLst/>
          </a:prstGeom>
          <a:noFill/>
          <a:ln w="9525">
            <a:noFill/>
            <a:miter lim="800000"/>
            <a:headEnd/>
            <a:tailEnd/>
          </a:ln>
        </p:spPr>
        <p:txBody>
          <a:bodyPr vert="horz" wrap="square" lIns="66371" tIns="33186" rIns="66371" bIns="33186" numCol="1" anchor="b" anchorCtr="0" compatLnSpc="1">
            <a:prstTxWarp prst="textNoShape">
              <a:avLst/>
            </a:prstTxWarp>
          </a:bodyPr>
          <a:lstStyle>
            <a:lvl1pPr defTabSz="661405">
              <a:defRPr sz="900"/>
            </a:lvl1pPr>
          </a:lstStyle>
          <a:p>
            <a:pPr>
              <a:defRPr/>
            </a:pPr>
            <a:endParaRPr lang="en-US" dirty="0"/>
          </a:p>
        </p:txBody>
      </p:sp>
      <p:sp>
        <p:nvSpPr>
          <p:cNvPr id="5" name="Slide Number Placeholder 4"/>
          <p:cNvSpPr>
            <a:spLocks noGrp="1"/>
          </p:cNvSpPr>
          <p:nvPr>
            <p:ph type="sldNum" sz="quarter" idx="3"/>
          </p:nvPr>
        </p:nvSpPr>
        <p:spPr bwMode="auto">
          <a:xfrm>
            <a:off x="4024313" y="9717088"/>
            <a:ext cx="3076575" cy="514350"/>
          </a:xfrm>
          <a:prstGeom prst="rect">
            <a:avLst/>
          </a:prstGeom>
          <a:noFill/>
          <a:ln w="9525">
            <a:noFill/>
            <a:miter lim="800000"/>
            <a:headEnd/>
            <a:tailEnd/>
          </a:ln>
        </p:spPr>
        <p:txBody>
          <a:bodyPr vert="horz" wrap="square" lIns="66371" tIns="33186" rIns="66371" bIns="33186" numCol="1" anchor="b" anchorCtr="0" compatLnSpc="1">
            <a:prstTxWarp prst="textNoShape">
              <a:avLst/>
            </a:prstTxWarp>
          </a:bodyPr>
          <a:lstStyle>
            <a:lvl1pPr algn="r" defTabSz="661405">
              <a:defRPr sz="900"/>
            </a:lvl1pPr>
          </a:lstStyle>
          <a:p>
            <a:pPr>
              <a:defRPr/>
            </a:pPr>
            <a:fld id="{B38B721C-9B7D-4AD8-A73B-030E87976465}" type="slidenum">
              <a:rPr lang="en-GB"/>
              <a:pPr>
                <a:defRPr/>
              </a:pPr>
              <a:t>‹#›</a:t>
            </a:fld>
            <a:endParaRPr lang="en-GB"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bwMode="auto">
          <a:xfrm>
            <a:off x="0" y="0"/>
            <a:ext cx="3078163" cy="514350"/>
          </a:xfrm>
          <a:prstGeom prst="rect">
            <a:avLst/>
          </a:prstGeom>
          <a:noFill/>
          <a:ln w="9525">
            <a:noFill/>
            <a:miter lim="800000"/>
            <a:headEnd/>
            <a:tailEnd/>
          </a:ln>
        </p:spPr>
        <p:txBody>
          <a:bodyPr vert="horz" wrap="square" lIns="101191" tIns="50595" rIns="101191" bIns="50595" numCol="1" anchor="t" anchorCtr="0" compatLnSpc="1">
            <a:prstTxWarp prst="textNoShape">
              <a:avLst/>
            </a:prstTxWarp>
          </a:bodyPr>
          <a:lstStyle>
            <a:lvl1pPr defTabSz="661405">
              <a:defRPr sz="1300">
                <a:latin typeface="Calibri" pitchFamily="34" charset="0"/>
              </a:defRPr>
            </a:lvl1pPr>
          </a:lstStyle>
          <a:p>
            <a:pPr>
              <a:defRPr/>
            </a:pPr>
            <a:endParaRPr lang="en-US" dirty="0"/>
          </a:p>
        </p:txBody>
      </p:sp>
      <p:sp>
        <p:nvSpPr>
          <p:cNvPr id="3" name="Date Placeholder 2"/>
          <p:cNvSpPr>
            <a:spLocks noGrp="1"/>
          </p:cNvSpPr>
          <p:nvPr>
            <p:ph type="dt" idx="1"/>
          </p:nvPr>
        </p:nvSpPr>
        <p:spPr bwMode="auto">
          <a:xfrm>
            <a:off x="4024313" y="0"/>
            <a:ext cx="3076575" cy="514350"/>
          </a:xfrm>
          <a:prstGeom prst="rect">
            <a:avLst/>
          </a:prstGeom>
          <a:noFill/>
          <a:ln w="9525">
            <a:noFill/>
            <a:miter lim="800000"/>
            <a:headEnd/>
            <a:tailEnd/>
          </a:ln>
        </p:spPr>
        <p:txBody>
          <a:bodyPr vert="horz" wrap="square" lIns="101191" tIns="50595" rIns="101191" bIns="50595" numCol="1" anchor="t" anchorCtr="0" compatLnSpc="1">
            <a:prstTxWarp prst="textNoShape">
              <a:avLst/>
            </a:prstTxWarp>
          </a:bodyPr>
          <a:lstStyle>
            <a:lvl1pPr algn="r" defTabSz="661405">
              <a:defRPr sz="1300">
                <a:latin typeface="Calibri" pitchFamily="34" charset="0"/>
              </a:defRPr>
            </a:lvl1pPr>
          </a:lstStyle>
          <a:p>
            <a:pPr>
              <a:defRPr/>
            </a:pPr>
            <a:fld id="{1E205F05-550D-4BF8-92EA-F700F44CD1D9}" type="datetimeFigureOut">
              <a:rPr lang="en-GB"/>
              <a:pPr>
                <a:defRPr/>
              </a:pPr>
              <a:t>30/03/2012</a:t>
            </a:fld>
            <a:endParaRPr lang="en-GB" dirty="0"/>
          </a:p>
        </p:txBody>
      </p:sp>
      <p:sp>
        <p:nvSpPr>
          <p:cNvPr id="4" name="Slide Image Placeholder 3"/>
          <p:cNvSpPr>
            <a:spLocks noGrp="1" noRot="1" noChangeAspect="1"/>
          </p:cNvSpPr>
          <p:nvPr>
            <p:ph type="sldImg" idx="2"/>
          </p:nvPr>
        </p:nvSpPr>
        <p:spPr>
          <a:xfrm>
            <a:off x="779463" y="766763"/>
            <a:ext cx="5543550" cy="3836987"/>
          </a:xfrm>
          <a:prstGeom prst="rect">
            <a:avLst/>
          </a:prstGeom>
          <a:noFill/>
          <a:ln w="12700">
            <a:solidFill>
              <a:prstClr val="black"/>
            </a:solidFill>
          </a:ln>
        </p:spPr>
        <p:txBody>
          <a:bodyPr vert="horz" lIns="147615" tIns="73807" rIns="147615" bIns="73807" rtlCol="0" anchor="ctr"/>
          <a:lstStyle/>
          <a:p>
            <a:pPr lvl="0"/>
            <a:endParaRPr lang="en-GB" noProof="0" dirty="0"/>
          </a:p>
        </p:txBody>
      </p:sp>
      <p:sp>
        <p:nvSpPr>
          <p:cNvPr id="5" name="Notes Placeholder 4"/>
          <p:cNvSpPr>
            <a:spLocks noGrp="1"/>
          </p:cNvSpPr>
          <p:nvPr>
            <p:ph type="body" sz="quarter" idx="3"/>
          </p:nvPr>
        </p:nvSpPr>
        <p:spPr bwMode="auto">
          <a:xfrm>
            <a:off x="709613" y="4860925"/>
            <a:ext cx="5683250" cy="4605338"/>
          </a:xfrm>
          <a:prstGeom prst="rect">
            <a:avLst/>
          </a:prstGeom>
          <a:noFill/>
          <a:ln w="9525">
            <a:noFill/>
            <a:miter lim="800000"/>
            <a:headEnd/>
            <a:tailEnd/>
          </a:ln>
        </p:spPr>
        <p:txBody>
          <a:bodyPr vert="horz" wrap="square" lIns="101191" tIns="50595" rIns="101191" bIns="50595" numCol="1" anchor="t" anchorCtr="0" compatLnSpc="1">
            <a:prstTxWarp prst="textNoShape">
              <a:avLst/>
            </a:prstTxWarp>
          </a:bodyPr>
          <a:lstStyle/>
          <a:p>
            <a:pPr lvl="0"/>
            <a:r>
              <a:rPr lang="en-GB" noProof="0" smtClean="0"/>
              <a:t>Click to edit Master text styles</a:t>
            </a:r>
          </a:p>
          <a:p>
            <a:pPr lvl="0"/>
            <a:r>
              <a:rPr lang="en-GB" noProof="0" smtClean="0"/>
              <a:t>Second level</a:t>
            </a:r>
          </a:p>
          <a:p>
            <a:pPr lvl="0"/>
            <a:r>
              <a:rPr lang="en-GB" noProof="0" smtClean="0"/>
              <a:t>Third level</a:t>
            </a:r>
          </a:p>
          <a:p>
            <a:pPr lvl="0"/>
            <a:r>
              <a:rPr lang="en-GB" noProof="0" smtClean="0"/>
              <a:t>Fourth level</a:t>
            </a:r>
          </a:p>
          <a:p>
            <a:pPr lvl="0"/>
            <a:r>
              <a:rPr lang="en-GB" noProof="0" smtClean="0"/>
              <a:t>Fifth level</a:t>
            </a:r>
          </a:p>
        </p:txBody>
      </p:sp>
      <p:sp>
        <p:nvSpPr>
          <p:cNvPr id="6" name="Footer Placeholder 5"/>
          <p:cNvSpPr>
            <a:spLocks noGrp="1"/>
          </p:cNvSpPr>
          <p:nvPr>
            <p:ph type="ftr" sz="quarter" idx="4"/>
          </p:nvPr>
        </p:nvSpPr>
        <p:spPr bwMode="auto">
          <a:xfrm>
            <a:off x="0" y="9717088"/>
            <a:ext cx="3078163" cy="514350"/>
          </a:xfrm>
          <a:prstGeom prst="rect">
            <a:avLst/>
          </a:prstGeom>
          <a:noFill/>
          <a:ln w="9525">
            <a:noFill/>
            <a:miter lim="800000"/>
            <a:headEnd/>
            <a:tailEnd/>
          </a:ln>
        </p:spPr>
        <p:txBody>
          <a:bodyPr vert="horz" wrap="square" lIns="101191" tIns="50595" rIns="101191" bIns="50595" numCol="1" anchor="b" anchorCtr="0" compatLnSpc="1">
            <a:prstTxWarp prst="textNoShape">
              <a:avLst/>
            </a:prstTxWarp>
          </a:bodyPr>
          <a:lstStyle>
            <a:lvl1pPr defTabSz="661405">
              <a:defRPr sz="1300">
                <a:latin typeface="Calibri" pitchFamily="34" charset="0"/>
              </a:defRPr>
            </a:lvl1pPr>
          </a:lstStyle>
          <a:p>
            <a:pPr>
              <a:defRPr/>
            </a:pPr>
            <a:endParaRPr lang="en-US" dirty="0"/>
          </a:p>
        </p:txBody>
      </p:sp>
      <p:sp>
        <p:nvSpPr>
          <p:cNvPr id="7" name="Slide Number Placeholder 6"/>
          <p:cNvSpPr>
            <a:spLocks noGrp="1"/>
          </p:cNvSpPr>
          <p:nvPr>
            <p:ph type="sldNum" sz="quarter" idx="5"/>
          </p:nvPr>
        </p:nvSpPr>
        <p:spPr bwMode="auto">
          <a:xfrm>
            <a:off x="4024313" y="9717088"/>
            <a:ext cx="3076575" cy="514350"/>
          </a:xfrm>
          <a:prstGeom prst="rect">
            <a:avLst/>
          </a:prstGeom>
          <a:noFill/>
          <a:ln w="9525">
            <a:noFill/>
            <a:miter lim="800000"/>
            <a:headEnd/>
            <a:tailEnd/>
          </a:ln>
        </p:spPr>
        <p:txBody>
          <a:bodyPr vert="horz" wrap="square" lIns="101191" tIns="50595" rIns="101191" bIns="50595" numCol="1" anchor="b" anchorCtr="0" compatLnSpc="1">
            <a:prstTxWarp prst="textNoShape">
              <a:avLst/>
            </a:prstTxWarp>
          </a:bodyPr>
          <a:lstStyle>
            <a:lvl1pPr algn="r" defTabSz="661405">
              <a:defRPr sz="1300">
                <a:latin typeface="Calibri" pitchFamily="34" charset="0"/>
              </a:defRPr>
            </a:lvl1pPr>
          </a:lstStyle>
          <a:p>
            <a:pPr>
              <a:defRPr/>
            </a:pPr>
            <a:fld id="{EBDEDC46-C15E-47A8-8F36-43F304FC6790}" type="slidenum">
              <a:rPr lang="en-GB"/>
              <a:pPr>
                <a:defRPr/>
              </a:pPr>
              <a:t>‹#›</a:t>
            </a:fld>
            <a:endParaRPr lang="en-GB"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742950" indent="-285750" algn="l" rtl="0" eaLnBrk="0" fontAlgn="base" hangingPunct="0">
      <a:spcBef>
        <a:spcPct val="30000"/>
      </a:spcBef>
      <a:spcAft>
        <a:spcPct val="0"/>
      </a:spcAft>
      <a:defRPr sz="1200" kern="1200">
        <a:solidFill>
          <a:schemeClr val="tx1"/>
        </a:solidFill>
        <a:latin typeface="+mn-lt"/>
        <a:ea typeface="+mn-ea"/>
        <a:cs typeface="+mn-cs"/>
      </a:defRPr>
    </a:lvl2pPr>
    <a:lvl3pPr marL="1143000" indent="-228600" algn="l" rtl="0" eaLnBrk="0" fontAlgn="base" hangingPunct="0">
      <a:spcBef>
        <a:spcPct val="30000"/>
      </a:spcBef>
      <a:spcAft>
        <a:spcPct val="0"/>
      </a:spcAft>
      <a:defRPr sz="1200" kern="1200">
        <a:solidFill>
          <a:schemeClr val="tx1"/>
        </a:solidFill>
        <a:latin typeface="+mn-lt"/>
        <a:ea typeface="+mn-ea"/>
        <a:cs typeface="+mn-cs"/>
      </a:defRPr>
    </a:lvl3pPr>
    <a:lvl4pPr marL="1600200" indent="-228600" algn="l" rtl="0" eaLnBrk="0" fontAlgn="base" hangingPunct="0">
      <a:spcBef>
        <a:spcPct val="30000"/>
      </a:spcBef>
      <a:spcAft>
        <a:spcPct val="0"/>
      </a:spcAft>
      <a:defRPr sz="1200" kern="1200">
        <a:solidFill>
          <a:schemeClr val="tx1"/>
        </a:solidFill>
        <a:latin typeface="+mn-lt"/>
        <a:ea typeface="+mn-ea"/>
        <a:cs typeface="+mn-cs"/>
      </a:defRPr>
    </a:lvl4pPr>
    <a:lvl5pPr marL="2057400" indent="-228600" algn="l" rtl="0" eaLnBrk="0" fontAlgn="base" hangingPunct="0">
      <a:spcBef>
        <a:spcPct val="30000"/>
      </a:spcBef>
      <a:spcAft>
        <a:spcPct val="0"/>
      </a:spcAft>
      <a:defRPr sz="1200" kern="1200">
        <a:solidFill>
          <a:schemeClr val="tx1"/>
        </a:solidFill>
        <a:latin typeface="+mn-lt"/>
        <a:ea typeface="+mn-ea"/>
        <a:cs typeface="+mn-cs"/>
      </a:defRPr>
    </a:lvl5pPr>
    <a:lvl6pPr marL="2285936" algn="l" defTabSz="914375" rtl="0" eaLnBrk="1" latinLnBrk="0" hangingPunct="1">
      <a:defRPr sz="1200" kern="1200">
        <a:solidFill>
          <a:schemeClr val="tx1"/>
        </a:solidFill>
        <a:latin typeface="+mn-lt"/>
        <a:ea typeface="+mn-ea"/>
        <a:cs typeface="+mn-cs"/>
      </a:defRPr>
    </a:lvl6pPr>
    <a:lvl7pPr marL="2743123" algn="l" defTabSz="914375" rtl="0" eaLnBrk="1" latinLnBrk="0" hangingPunct="1">
      <a:defRPr sz="1200" kern="1200">
        <a:solidFill>
          <a:schemeClr val="tx1"/>
        </a:solidFill>
        <a:latin typeface="+mn-lt"/>
        <a:ea typeface="+mn-ea"/>
        <a:cs typeface="+mn-cs"/>
      </a:defRPr>
    </a:lvl7pPr>
    <a:lvl8pPr marL="3200311" algn="l" defTabSz="914375" rtl="0" eaLnBrk="1" latinLnBrk="0" hangingPunct="1">
      <a:defRPr sz="1200" kern="1200">
        <a:solidFill>
          <a:schemeClr val="tx1"/>
        </a:solidFill>
        <a:latin typeface="+mn-lt"/>
        <a:ea typeface="+mn-ea"/>
        <a:cs typeface="+mn-cs"/>
      </a:defRPr>
    </a:lvl8pPr>
    <a:lvl9pPr marL="3657498" algn="l" defTabSz="914375"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Rot="1" noChangeAspect="1" noTextEdit="1"/>
          </p:cNvSpPr>
          <p:nvPr>
            <p:ph type="sldImg"/>
          </p:nvPr>
        </p:nvSpPr>
        <p:spPr bwMode="auto">
          <a:noFill/>
          <a:ln>
            <a:solidFill>
              <a:srgbClr val="000000"/>
            </a:solidFill>
            <a:miter lim="800000"/>
            <a:headEnd/>
            <a:tailEnd/>
          </a:ln>
        </p:spPr>
      </p:sp>
      <p:sp>
        <p:nvSpPr>
          <p:cNvPr id="25603" name="Rectangle 3"/>
          <p:cNvSpPr>
            <a:spLocks noGrp="1"/>
          </p:cNvSpPr>
          <p:nvPr>
            <p:ph type="body" idx="1"/>
          </p:nvPr>
        </p:nvSpPr>
        <p:spPr>
          <a:noFill/>
          <a:ln/>
        </p:spPr>
        <p:txBody>
          <a:bodyPr/>
          <a:lstStyle/>
          <a:p>
            <a:endParaRPr lang="en-US"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Rot="1" noChangeAspect="1" noTextEdit="1"/>
          </p:cNvSpPr>
          <p:nvPr>
            <p:ph type="sldImg"/>
          </p:nvPr>
        </p:nvSpPr>
        <p:spPr bwMode="auto">
          <a:xfrm>
            <a:off x="777875" y="766763"/>
            <a:ext cx="5543550" cy="3836987"/>
          </a:xfrm>
          <a:noFill/>
          <a:ln>
            <a:solidFill>
              <a:srgbClr val="000000"/>
            </a:solidFill>
            <a:miter lim="800000"/>
            <a:headEnd/>
            <a:tailEnd/>
          </a:ln>
        </p:spPr>
      </p:sp>
      <p:sp>
        <p:nvSpPr>
          <p:cNvPr id="43011" name="Rectangle 3"/>
          <p:cNvSpPr>
            <a:spLocks noGrp="1"/>
          </p:cNvSpPr>
          <p:nvPr>
            <p:ph type="body" idx="1"/>
          </p:nvPr>
        </p:nvSpPr>
        <p:spPr>
          <a:noFill/>
          <a:ln/>
        </p:spPr>
        <p:txBody>
          <a:bodyPr/>
          <a:lstStyle/>
          <a:p>
            <a:pPr marL="304800" lvl="1" indent="-303213">
              <a:spcAft>
                <a:spcPct val="25000"/>
              </a:spcAft>
              <a:buNone/>
              <a:defRPr/>
            </a:pPr>
            <a:r>
              <a:rPr lang="en-GB" sz="1800" b="1" dirty="0" smtClean="0">
                <a:solidFill>
                  <a:srgbClr val="3C8A2E"/>
                </a:solidFill>
              </a:rPr>
              <a:t>Summary of Staff presumptions</a:t>
            </a:r>
          </a:p>
          <a:p>
            <a:pPr marL="344487" lvl="1" indent="-342900">
              <a:spcAft>
                <a:spcPct val="25000"/>
              </a:spcAft>
              <a:buFont typeface="+mj-lt"/>
              <a:buAutoNum type="arabicPeriod"/>
              <a:defRPr/>
            </a:pPr>
            <a:r>
              <a:rPr lang="en-GB" sz="1800" dirty="0" smtClean="0"/>
              <a:t>The Boards’ main objective in separating investment components is (a) a means to determine total aggregate premiums in the statement of comprehensive income</a:t>
            </a:r>
          </a:p>
          <a:p>
            <a:pPr marL="344487" lvl="1" indent="-342900">
              <a:spcAft>
                <a:spcPct val="25000"/>
              </a:spcAft>
              <a:buFont typeface="+mj-lt"/>
              <a:buAutoNum type="arabicPeriod"/>
              <a:defRPr/>
            </a:pPr>
            <a:r>
              <a:rPr lang="en-GB" sz="1800" dirty="0" smtClean="0"/>
              <a:t>Disaggregation is preferred to unbundling</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Rot="1" noChangeAspect="1" noTextEdit="1"/>
          </p:cNvSpPr>
          <p:nvPr>
            <p:ph type="sldImg"/>
          </p:nvPr>
        </p:nvSpPr>
        <p:spPr bwMode="auto">
          <a:xfrm>
            <a:off x="777875" y="766763"/>
            <a:ext cx="5543550" cy="3836987"/>
          </a:xfrm>
          <a:noFill/>
          <a:ln>
            <a:solidFill>
              <a:srgbClr val="000000"/>
            </a:solidFill>
            <a:miter lim="800000"/>
            <a:headEnd/>
            <a:tailEnd/>
          </a:ln>
        </p:spPr>
      </p:sp>
      <p:sp>
        <p:nvSpPr>
          <p:cNvPr id="43011" name="Rectangle 3"/>
          <p:cNvSpPr>
            <a:spLocks noGrp="1"/>
          </p:cNvSpPr>
          <p:nvPr>
            <p:ph type="body" idx="1"/>
          </p:nvPr>
        </p:nvSpPr>
        <p:spPr>
          <a:noFill/>
          <a:ln/>
        </p:spPr>
        <p:txBody>
          <a:bodyPr/>
          <a:lstStyle/>
          <a:p>
            <a:endParaRPr lang="en-GB" sz="1200" kern="1200" dirty="0" smtClean="0">
              <a:solidFill>
                <a:schemeClr val="tx1"/>
              </a:solidFill>
              <a:latin typeface="+mn-lt"/>
              <a:ea typeface="+mn-ea"/>
              <a:cs typeface="+mn-cs"/>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Rot="1" noChangeAspect="1" noTextEdit="1"/>
          </p:cNvSpPr>
          <p:nvPr>
            <p:ph type="sldImg"/>
          </p:nvPr>
        </p:nvSpPr>
        <p:spPr bwMode="auto">
          <a:xfrm>
            <a:off x="777875" y="766763"/>
            <a:ext cx="5543550" cy="3836987"/>
          </a:xfrm>
          <a:noFill/>
          <a:ln>
            <a:solidFill>
              <a:srgbClr val="000000"/>
            </a:solidFill>
            <a:miter lim="800000"/>
            <a:headEnd/>
            <a:tailEnd/>
          </a:ln>
        </p:spPr>
      </p:sp>
      <p:sp>
        <p:nvSpPr>
          <p:cNvPr id="43011" name="Rectangle 3"/>
          <p:cNvSpPr>
            <a:spLocks noGrp="1"/>
          </p:cNvSpPr>
          <p:nvPr>
            <p:ph type="body" idx="1"/>
          </p:nvPr>
        </p:nvSpPr>
        <p:spPr>
          <a:noFill/>
          <a:ln/>
        </p:spPr>
        <p:txBody>
          <a:bodyPr/>
          <a:lstStyle/>
          <a:p>
            <a:endParaRPr lang="en-GB" sz="1200" kern="1200" dirty="0" smtClean="0">
              <a:solidFill>
                <a:schemeClr val="tx1"/>
              </a:solidFill>
              <a:latin typeface="+mn-lt"/>
              <a:ea typeface="+mn-ea"/>
              <a:cs typeface="+mn-cs"/>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Rot="1" noChangeAspect="1" noTextEdit="1"/>
          </p:cNvSpPr>
          <p:nvPr>
            <p:ph type="sldImg"/>
          </p:nvPr>
        </p:nvSpPr>
        <p:spPr bwMode="auto">
          <a:xfrm>
            <a:off x="777875" y="766763"/>
            <a:ext cx="5543550" cy="3836987"/>
          </a:xfrm>
          <a:noFill/>
          <a:ln>
            <a:solidFill>
              <a:srgbClr val="000000"/>
            </a:solidFill>
            <a:miter lim="800000"/>
            <a:headEnd/>
            <a:tailEnd/>
          </a:ln>
        </p:spPr>
      </p:sp>
      <p:sp>
        <p:nvSpPr>
          <p:cNvPr id="43011" name="Rectangle 3"/>
          <p:cNvSpPr>
            <a:spLocks noGrp="1"/>
          </p:cNvSpPr>
          <p:nvPr>
            <p:ph type="body" idx="1"/>
          </p:nvPr>
        </p:nvSpPr>
        <p:spPr>
          <a:noFill/>
          <a:ln/>
        </p:spPr>
        <p:txBody>
          <a:bodyPr/>
          <a:lstStyle/>
          <a:p>
            <a:endParaRPr lang="en-GB" sz="1200" kern="1200" dirty="0" smtClean="0">
              <a:solidFill>
                <a:schemeClr val="tx1"/>
              </a:solidFill>
              <a:latin typeface="+mn-lt"/>
              <a:ea typeface="+mn-ea"/>
              <a:cs typeface="+mn-cs"/>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Rot="1" noChangeAspect="1" noTextEdit="1"/>
          </p:cNvSpPr>
          <p:nvPr>
            <p:ph type="sldImg"/>
          </p:nvPr>
        </p:nvSpPr>
        <p:spPr bwMode="auto">
          <a:xfrm>
            <a:off x="777875" y="766763"/>
            <a:ext cx="5543550" cy="3836987"/>
          </a:xfrm>
          <a:noFill/>
          <a:ln>
            <a:solidFill>
              <a:srgbClr val="000000"/>
            </a:solidFill>
            <a:miter lim="800000"/>
            <a:headEnd/>
            <a:tailEnd/>
          </a:ln>
        </p:spPr>
      </p:sp>
      <p:sp>
        <p:nvSpPr>
          <p:cNvPr id="43011" name="Rectangle 3"/>
          <p:cNvSpPr>
            <a:spLocks noGrp="1"/>
          </p:cNvSpPr>
          <p:nvPr>
            <p:ph type="body" idx="1"/>
          </p:nvPr>
        </p:nvSpPr>
        <p:spPr>
          <a:noFill/>
          <a:ln/>
        </p:spPr>
        <p:txBody>
          <a:bodyPr/>
          <a:lstStyle/>
          <a:p>
            <a:endParaRPr lang="en-GB" sz="1200" kern="1200" dirty="0" smtClean="0">
              <a:solidFill>
                <a:schemeClr val="tx1"/>
              </a:solidFill>
              <a:latin typeface="+mn-lt"/>
              <a:ea typeface="+mn-ea"/>
              <a:cs typeface="+mn-cs"/>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Rot="1" noChangeAspect="1" noTextEdit="1"/>
          </p:cNvSpPr>
          <p:nvPr>
            <p:ph type="sldImg"/>
          </p:nvPr>
        </p:nvSpPr>
        <p:spPr bwMode="auto">
          <a:xfrm>
            <a:off x="777875" y="766763"/>
            <a:ext cx="5543550" cy="3836987"/>
          </a:xfrm>
          <a:noFill/>
          <a:ln>
            <a:solidFill>
              <a:srgbClr val="000000"/>
            </a:solidFill>
            <a:miter lim="800000"/>
            <a:headEnd/>
            <a:tailEnd/>
          </a:ln>
        </p:spPr>
      </p:sp>
      <p:sp>
        <p:nvSpPr>
          <p:cNvPr id="43011" name="Rectangle 3"/>
          <p:cNvSpPr>
            <a:spLocks noGrp="1"/>
          </p:cNvSpPr>
          <p:nvPr>
            <p:ph type="body" idx="1"/>
          </p:nvPr>
        </p:nvSpPr>
        <p:spPr>
          <a:noFill/>
          <a:ln/>
        </p:spPr>
        <p:txBody>
          <a:bodyPr/>
          <a:lstStyle/>
          <a:p>
            <a:endParaRPr lang="en-GB" sz="1200" kern="1200" dirty="0" smtClean="0">
              <a:solidFill>
                <a:schemeClr val="tx1"/>
              </a:solidFill>
              <a:latin typeface="+mn-lt"/>
              <a:ea typeface="+mn-ea"/>
              <a:cs typeface="+mn-cs"/>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Rot="1" noChangeAspect="1" noTextEdit="1"/>
          </p:cNvSpPr>
          <p:nvPr>
            <p:ph type="sldImg"/>
          </p:nvPr>
        </p:nvSpPr>
        <p:spPr bwMode="auto">
          <a:xfrm>
            <a:off x="777875" y="766763"/>
            <a:ext cx="5543550" cy="3836987"/>
          </a:xfrm>
          <a:noFill/>
          <a:ln>
            <a:solidFill>
              <a:srgbClr val="000000"/>
            </a:solidFill>
            <a:miter lim="800000"/>
            <a:headEnd/>
            <a:tailEnd/>
          </a:ln>
        </p:spPr>
      </p:sp>
      <p:sp>
        <p:nvSpPr>
          <p:cNvPr id="43011" name="Rectangle 3"/>
          <p:cNvSpPr>
            <a:spLocks noGrp="1"/>
          </p:cNvSpPr>
          <p:nvPr>
            <p:ph type="body" idx="1"/>
          </p:nvPr>
        </p:nvSpPr>
        <p:spPr>
          <a:noFill/>
          <a:ln/>
        </p:spPr>
        <p:txBody>
          <a:bodyPr/>
          <a:lstStyle/>
          <a:p>
            <a:endParaRPr lang="en-GB" sz="1200" kern="1200" dirty="0" smtClean="0">
              <a:solidFill>
                <a:schemeClr val="tx1"/>
              </a:solidFill>
              <a:latin typeface="+mn-lt"/>
              <a:ea typeface="+mn-ea"/>
              <a:cs typeface="+mn-cs"/>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Rot="1" noChangeAspect="1" noTextEdit="1"/>
          </p:cNvSpPr>
          <p:nvPr>
            <p:ph type="sldImg"/>
          </p:nvPr>
        </p:nvSpPr>
        <p:spPr bwMode="auto">
          <a:xfrm>
            <a:off x="777875" y="766763"/>
            <a:ext cx="5543550" cy="3836987"/>
          </a:xfrm>
          <a:noFill/>
          <a:ln>
            <a:solidFill>
              <a:srgbClr val="000000"/>
            </a:solidFill>
            <a:miter lim="800000"/>
            <a:headEnd/>
            <a:tailEnd/>
          </a:ln>
        </p:spPr>
      </p:sp>
      <p:sp>
        <p:nvSpPr>
          <p:cNvPr id="43011" name="Rectangle 3"/>
          <p:cNvSpPr>
            <a:spLocks noGrp="1"/>
          </p:cNvSpPr>
          <p:nvPr>
            <p:ph type="body" idx="1"/>
          </p:nvPr>
        </p:nvSpPr>
        <p:spPr>
          <a:noFill/>
          <a:ln/>
        </p:spPr>
        <p:txBody>
          <a:bodyPr/>
          <a:lstStyle/>
          <a:p>
            <a:endParaRPr lang="en-GB" sz="1200" kern="1200" dirty="0" smtClean="0">
              <a:solidFill>
                <a:schemeClr val="tx1"/>
              </a:solidFill>
              <a:latin typeface="+mn-lt"/>
              <a:ea typeface="+mn-ea"/>
              <a:cs typeface="+mn-cs"/>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Rot="1" noChangeAspect="1" noTextEdit="1"/>
          </p:cNvSpPr>
          <p:nvPr>
            <p:ph type="sldImg"/>
          </p:nvPr>
        </p:nvSpPr>
        <p:spPr bwMode="auto">
          <a:xfrm>
            <a:off x="777875" y="766763"/>
            <a:ext cx="5543550" cy="3836987"/>
          </a:xfrm>
          <a:noFill/>
          <a:ln>
            <a:solidFill>
              <a:srgbClr val="000000"/>
            </a:solidFill>
            <a:miter lim="800000"/>
            <a:headEnd/>
            <a:tailEnd/>
          </a:ln>
        </p:spPr>
      </p:sp>
      <p:sp>
        <p:nvSpPr>
          <p:cNvPr id="43011" name="Rectangle 3"/>
          <p:cNvSpPr>
            <a:spLocks noGrp="1"/>
          </p:cNvSpPr>
          <p:nvPr>
            <p:ph type="body" idx="1"/>
          </p:nvPr>
        </p:nvSpPr>
        <p:spPr>
          <a:noFill/>
          <a:ln/>
        </p:spPr>
        <p:txBody>
          <a:bodyPr/>
          <a:lstStyle/>
          <a:p>
            <a:endParaRPr lang="en-GB" sz="1200" kern="1200" dirty="0" smtClean="0">
              <a:solidFill>
                <a:schemeClr val="tx1"/>
              </a:solidFill>
              <a:latin typeface="+mn-lt"/>
              <a:ea typeface="+mn-ea"/>
              <a:cs typeface="+mn-cs"/>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Rot="1" noChangeAspect="1" noTextEdit="1"/>
          </p:cNvSpPr>
          <p:nvPr>
            <p:ph type="sldImg"/>
          </p:nvPr>
        </p:nvSpPr>
        <p:spPr bwMode="auto">
          <a:xfrm>
            <a:off x="777875" y="766763"/>
            <a:ext cx="5543550" cy="3836987"/>
          </a:xfrm>
          <a:noFill/>
          <a:ln>
            <a:solidFill>
              <a:srgbClr val="000000"/>
            </a:solidFill>
            <a:miter lim="800000"/>
            <a:headEnd/>
            <a:tailEnd/>
          </a:ln>
        </p:spPr>
      </p:sp>
      <p:sp>
        <p:nvSpPr>
          <p:cNvPr id="43011" name="Rectangle 3"/>
          <p:cNvSpPr>
            <a:spLocks noGrp="1"/>
          </p:cNvSpPr>
          <p:nvPr>
            <p:ph type="body" idx="1"/>
          </p:nvPr>
        </p:nvSpPr>
        <p:spPr>
          <a:noFill/>
          <a:ln/>
        </p:spPr>
        <p:txBody>
          <a:bodyPr/>
          <a:lstStyle/>
          <a:p>
            <a:endParaRPr lang="en-GB" sz="1200" kern="1200" dirty="0" smtClean="0">
              <a:solidFill>
                <a:schemeClr val="tx1"/>
              </a:solidFill>
              <a:latin typeface="+mn-lt"/>
              <a:ea typeface="+mn-ea"/>
              <a:cs typeface="+mn-cs"/>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Rot="1" noChangeAspect="1" noTextEdit="1"/>
          </p:cNvSpPr>
          <p:nvPr>
            <p:ph type="sldImg"/>
          </p:nvPr>
        </p:nvSpPr>
        <p:spPr bwMode="auto">
          <a:xfrm>
            <a:off x="777875" y="766763"/>
            <a:ext cx="5543550" cy="3836987"/>
          </a:xfrm>
          <a:noFill/>
          <a:ln>
            <a:solidFill>
              <a:srgbClr val="000000"/>
            </a:solidFill>
            <a:miter lim="800000"/>
            <a:headEnd/>
            <a:tailEnd/>
          </a:ln>
        </p:spPr>
      </p:sp>
      <p:sp>
        <p:nvSpPr>
          <p:cNvPr id="26627" name="Rectangle 3"/>
          <p:cNvSpPr>
            <a:spLocks noGrp="1"/>
          </p:cNvSpPr>
          <p:nvPr>
            <p:ph type="body" idx="1"/>
          </p:nvPr>
        </p:nvSpPr>
        <p:spPr>
          <a:noFill/>
          <a:ln/>
        </p:spPr>
        <p:txBody>
          <a:bodyPr/>
          <a:lstStyle/>
          <a:p>
            <a:r>
              <a:rPr lang="en-US" dirty="0" smtClean="0"/>
              <a:t>The Boards have held a separate meeting each and an educational session each as well as a 4 hour</a:t>
            </a:r>
            <a:r>
              <a:rPr lang="en-US" baseline="0" dirty="0" smtClean="0"/>
              <a:t> </a:t>
            </a:r>
            <a:r>
              <a:rPr lang="en-US" dirty="0" smtClean="0"/>
              <a:t>joint meeting on the 21 March. </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Rot="1" noChangeAspect="1" noTextEdit="1"/>
          </p:cNvSpPr>
          <p:nvPr>
            <p:ph type="sldImg"/>
          </p:nvPr>
        </p:nvSpPr>
        <p:spPr bwMode="auto">
          <a:xfrm>
            <a:off x="777875" y="766763"/>
            <a:ext cx="5543550" cy="3836987"/>
          </a:xfrm>
          <a:noFill/>
          <a:ln>
            <a:solidFill>
              <a:srgbClr val="000000"/>
            </a:solidFill>
            <a:miter lim="800000"/>
            <a:headEnd/>
            <a:tailEnd/>
          </a:ln>
        </p:spPr>
      </p:sp>
      <p:sp>
        <p:nvSpPr>
          <p:cNvPr id="43011" name="Rectangle 3"/>
          <p:cNvSpPr>
            <a:spLocks noGrp="1"/>
          </p:cNvSpPr>
          <p:nvPr>
            <p:ph type="body" idx="1"/>
          </p:nvPr>
        </p:nvSpPr>
        <p:spPr>
          <a:noFill/>
          <a:ln/>
        </p:spPr>
        <p:txBody>
          <a:bodyPr/>
          <a:lstStyle/>
          <a:p>
            <a:pPr marL="185738" lvl="1" indent="-185738">
              <a:spcAft>
                <a:spcPct val="25000"/>
              </a:spcAft>
              <a:buFontTx/>
              <a:buChar char="•"/>
            </a:pPr>
            <a:endParaRPr lang="en-US" dirty="0"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Rot="1" noChangeAspect="1" noTextEdit="1"/>
          </p:cNvSpPr>
          <p:nvPr>
            <p:ph type="sldImg"/>
          </p:nvPr>
        </p:nvSpPr>
        <p:spPr bwMode="auto">
          <a:xfrm>
            <a:off x="777875" y="766763"/>
            <a:ext cx="5543550" cy="3836987"/>
          </a:xfrm>
          <a:noFill/>
          <a:ln>
            <a:solidFill>
              <a:srgbClr val="000000"/>
            </a:solidFill>
            <a:miter lim="800000"/>
            <a:headEnd/>
            <a:tailEnd/>
          </a:ln>
        </p:spPr>
      </p:sp>
      <p:sp>
        <p:nvSpPr>
          <p:cNvPr id="43011" name="Rectangle 3"/>
          <p:cNvSpPr>
            <a:spLocks noGrp="1"/>
          </p:cNvSpPr>
          <p:nvPr>
            <p:ph type="body" idx="1"/>
          </p:nvPr>
        </p:nvSpPr>
        <p:spPr>
          <a:noFill/>
          <a:ln/>
        </p:spPr>
        <p:txBody>
          <a:bodyPr/>
          <a:lstStyle/>
          <a:p>
            <a:pPr marL="185738" lvl="1" indent="-185738">
              <a:spcAft>
                <a:spcPct val="25000"/>
              </a:spcAft>
              <a:buFontTx/>
              <a:buChar char="•"/>
            </a:pPr>
            <a:endParaRPr lang="en-US" dirty="0"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noFill/>
          <a:ln>
            <a:solidFill>
              <a:srgbClr val="000000"/>
            </a:solidFill>
            <a:miter lim="800000"/>
            <a:headEnd/>
            <a:tailEnd/>
          </a:ln>
        </p:spPr>
      </p:sp>
      <p:sp>
        <p:nvSpPr>
          <p:cNvPr id="44035" name="Notes Placeholder 2"/>
          <p:cNvSpPr>
            <a:spLocks noGrp="1"/>
          </p:cNvSpPr>
          <p:nvPr>
            <p:ph type="body" idx="1"/>
          </p:nvPr>
        </p:nvSpPr>
        <p:spPr>
          <a:noFill/>
          <a:ln/>
        </p:spPr>
        <p:txBody>
          <a:bodyPr/>
          <a:lstStyle/>
          <a:p>
            <a:endParaRPr lang="en-US" dirty="0" smtClean="0"/>
          </a:p>
        </p:txBody>
      </p:sp>
      <p:sp>
        <p:nvSpPr>
          <p:cNvPr id="44036" name="Slide Number Placeholder 3"/>
          <p:cNvSpPr>
            <a:spLocks noGrp="1"/>
          </p:cNvSpPr>
          <p:nvPr>
            <p:ph type="sldNum" sz="quarter" idx="5"/>
          </p:nvPr>
        </p:nvSpPr>
        <p:spPr>
          <a:noFill/>
        </p:spPr>
        <p:txBody>
          <a:bodyPr/>
          <a:lstStyle/>
          <a:p>
            <a:pPr defTabSz="657225"/>
            <a:fld id="{7735F25C-3730-4F46-BA17-4F7AFC05E818}" type="slidenum">
              <a:rPr lang="en-GB" smtClean="0"/>
              <a:pPr defTabSz="657225"/>
              <a:t>21</a:t>
            </a:fld>
            <a:endParaRPr lang="en-GB" dirty="0"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txBox="1">
            <a:spLocks noGrp="1" noChangeArrowheads="1"/>
          </p:cNvSpPr>
          <p:nvPr/>
        </p:nvSpPr>
        <p:spPr bwMode="auto">
          <a:xfrm>
            <a:off x="373063" y="9861550"/>
            <a:ext cx="247650" cy="293688"/>
          </a:xfrm>
          <a:prstGeom prst="rect">
            <a:avLst/>
          </a:prstGeom>
          <a:noFill/>
          <a:ln w="9525">
            <a:noFill/>
            <a:miter lim="800000"/>
            <a:headEnd/>
            <a:tailEnd/>
          </a:ln>
        </p:spPr>
        <p:txBody>
          <a:bodyPr wrap="none" lIns="0" tIns="0" rIns="0" bIns="0" anchor="b">
            <a:spAutoFit/>
          </a:bodyPr>
          <a:lstStyle/>
          <a:p>
            <a:pPr defTabSz="655638"/>
            <a:fld id="{08377D96-0220-4A3B-A680-ADBF41879701}" type="slidenum">
              <a:rPr lang="en-GB">
                <a:latin typeface="Calibri" pitchFamily="34" charset="0"/>
              </a:rPr>
              <a:pPr defTabSz="655638"/>
              <a:t>22</a:t>
            </a:fld>
            <a:endParaRPr lang="en-GB" dirty="0">
              <a:latin typeface="Calibri" pitchFamily="34" charset="0"/>
            </a:endParaRPr>
          </a:p>
        </p:txBody>
      </p:sp>
      <p:sp>
        <p:nvSpPr>
          <p:cNvPr id="45059" name="Rectangle 2"/>
          <p:cNvSpPr>
            <a:spLocks noGrp="1" noRot="1" noChangeAspect="1" noChangeArrowheads="1" noTextEdit="1"/>
          </p:cNvSpPr>
          <p:nvPr>
            <p:ph type="sldImg"/>
          </p:nvPr>
        </p:nvSpPr>
        <p:spPr bwMode="auto">
          <a:xfrm>
            <a:off x="269875" y="403225"/>
            <a:ext cx="6545263" cy="4532313"/>
          </a:xfrm>
          <a:noFill/>
          <a:ln>
            <a:solidFill>
              <a:srgbClr val="000000"/>
            </a:solidFill>
            <a:miter lim="800000"/>
            <a:headEnd/>
            <a:tailEnd/>
          </a:ln>
        </p:spPr>
      </p:sp>
      <p:sp>
        <p:nvSpPr>
          <p:cNvPr id="45060" name="Rectangle 3"/>
          <p:cNvSpPr>
            <a:spLocks noGrp="1" noChangeArrowheads="1"/>
          </p:cNvSpPr>
          <p:nvPr>
            <p:ph type="body" idx="1"/>
          </p:nvPr>
        </p:nvSpPr>
        <p:spPr>
          <a:xfrm>
            <a:off x="373063" y="5038725"/>
            <a:ext cx="6338887" cy="4630738"/>
          </a:xfrm>
          <a:noFill/>
          <a:ln/>
        </p:spPr>
        <p:txBody>
          <a:bodyPr/>
          <a:lstStyle/>
          <a:p>
            <a:pPr eaLnBrk="1" hangingPunct="1">
              <a:spcBef>
                <a:spcPct val="0"/>
              </a:spcBef>
            </a:pPr>
            <a:endParaRPr lang="en-US" sz="3000" dirty="0" smtClean="0">
              <a:latin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Rot="1" noChangeAspect="1" noTextEdit="1"/>
          </p:cNvSpPr>
          <p:nvPr>
            <p:ph type="sldImg"/>
          </p:nvPr>
        </p:nvSpPr>
        <p:spPr bwMode="auto">
          <a:xfrm>
            <a:off x="777875" y="766763"/>
            <a:ext cx="5543550" cy="3836987"/>
          </a:xfrm>
          <a:noFill/>
          <a:ln>
            <a:solidFill>
              <a:srgbClr val="000000"/>
            </a:solidFill>
            <a:miter lim="800000"/>
            <a:headEnd/>
            <a:tailEnd/>
          </a:ln>
        </p:spPr>
      </p:sp>
      <p:sp>
        <p:nvSpPr>
          <p:cNvPr id="27651" name="Rectangle 3"/>
          <p:cNvSpPr>
            <a:spLocks noGrp="1"/>
          </p:cNvSpPr>
          <p:nvPr>
            <p:ph type="body" idx="1"/>
          </p:nvPr>
        </p:nvSpPr>
        <p:spPr>
          <a:noFill/>
          <a:ln/>
        </p:spPr>
        <p:txBody>
          <a:bodyPr/>
          <a:lstStyle/>
          <a:p>
            <a:pPr marL="187325" marR="0" lvl="1" indent="-187325" algn="l" defTabSz="914400" rtl="0" eaLnBrk="0" fontAlgn="base" latinLnBrk="0" hangingPunct="0">
              <a:lnSpc>
                <a:spcPct val="100000"/>
              </a:lnSpc>
              <a:spcBef>
                <a:spcPct val="30000"/>
              </a:spcBef>
              <a:spcAft>
                <a:spcPct val="25000"/>
              </a:spcAft>
              <a:buClrTx/>
              <a:buSzTx/>
              <a:buFontTx/>
              <a:buNone/>
              <a:tabLst/>
              <a:defRPr/>
            </a:pPr>
            <a:r>
              <a:rPr lang="en-GB" sz="1200" b="0" dirty="0" smtClean="0"/>
              <a:t>The Boards held a 4 hour joint session on the 21 March preceded</a:t>
            </a:r>
            <a:r>
              <a:rPr lang="en-GB" sz="1200" b="0" baseline="0" dirty="0" smtClean="0"/>
              <a:t> by several separate sessions.</a:t>
            </a:r>
          </a:p>
          <a:p>
            <a:pPr marL="187325" marR="0" lvl="1" indent="-187325" algn="l" defTabSz="914400" rtl="0" eaLnBrk="0" fontAlgn="base" latinLnBrk="0" hangingPunct="0">
              <a:lnSpc>
                <a:spcPct val="100000"/>
              </a:lnSpc>
              <a:spcBef>
                <a:spcPct val="30000"/>
              </a:spcBef>
              <a:spcAft>
                <a:spcPct val="25000"/>
              </a:spcAft>
              <a:buClrTx/>
              <a:buSzTx/>
              <a:buFontTx/>
              <a:buNone/>
              <a:tabLst/>
              <a:defRPr/>
            </a:pPr>
            <a:endParaRPr lang="en-GB" sz="1200" b="0" dirty="0" smtClean="0"/>
          </a:p>
          <a:p>
            <a:pPr marL="187325" marR="0" lvl="1" indent="-187325" algn="l" defTabSz="914400" rtl="0" eaLnBrk="0" fontAlgn="base" latinLnBrk="0" hangingPunct="0">
              <a:lnSpc>
                <a:spcPct val="100000"/>
              </a:lnSpc>
              <a:spcBef>
                <a:spcPct val="30000"/>
              </a:spcBef>
              <a:spcAft>
                <a:spcPct val="25000"/>
              </a:spcAft>
              <a:buClrTx/>
              <a:buSzTx/>
              <a:buFontTx/>
              <a:buNone/>
              <a:tabLst/>
              <a:defRPr/>
            </a:pPr>
            <a:r>
              <a:rPr lang="en-GB" sz="1200" b="1" dirty="0" smtClean="0"/>
              <a:t>Unit of Account</a:t>
            </a:r>
          </a:p>
          <a:p>
            <a:pPr marL="187325" marR="0" lvl="1" indent="-187325" algn="l" defTabSz="914400" rtl="0" eaLnBrk="0" fontAlgn="base" latinLnBrk="0" hangingPunct="0">
              <a:lnSpc>
                <a:spcPct val="100000"/>
              </a:lnSpc>
              <a:spcBef>
                <a:spcPct val="30000"/>
              </a:spcBef>
              <a:spcAft>
                <a:spcPct val="25000"/>
              </a:spcAft>
              <a:buClrTx/>
              <a:buSzTx/>
              <a:buFontTx/>
              <a:buNone/>
              <a:tabLst/>
              <a:defRPr/>
            </a:pPr>
            <a:endParaRPr lang="en-GB" sz="1200" kern="1200" dirty="0" smtClean="0">
              <a:solidFill>
                <a:schemeClr val="tx1"/>
              </a:solidFill>
              <a:latin typeface="+mn-lt"/>
              <a:ea typeface="+mn-ea"/>
              <a:cs typeface="+mn-cs"/>
            </a:endParaRPr>
          </a:p>
          <a:p>
            <a:pPr marL="187325" marR="0" lvl="1" indent="-187325" algn="l" defTabSz="914400" rtl="0" eaLnBrk="0" fontAlgn="base" latinLnBrk="0" hangingPunct="0">
              <a:lnSpc>
                <a:spcPct val="100000"/>
              </a:lnSpc>
              <a:spcBef>
                <a:spcPct val="30000"/>
              </a:spcBef>
              <a:spcAft>
                <a:spcPct val="25000"/>
              </a:spcAft>
              <a:buClrTx/>
              <a:buSzTx/>
              <a:buFontTx/>
              <a:buNone/>
              <a:tabLst/>
              <a:defRPr/>
            </a:pPr>
            <a:r>
              <a:rPr lang="en-GB" sz="1200" kern="1200" dirty="0" smtClean="0">
                <a:solidFill>
                  <a:schemeClr val="tx1"/>
                </a:solidFill>
                <a:latin typeface="+mn-lt"/>
                <a:ea typeface="+mn-ea"/>
                <a:cs typeface="+mn-cs"/>
              </a:rPr>
              <a:t>In the continuation of a joint session held on 16 December 2011, the Boards were asked to consider the definition of a portfolio of insurance contracts and the level at which insurance contracts should be aggregated for measurement and other purposes. IASB and FASB gave separate proposals which were similar to some extent. </a:t>
            </a:r>
            <a:r>
              <a:rPr lang="en-GB" sz="1200" dirty="0" smtClean="0"/>
              <a:t>Both  Boards agreed to ‘their’ Staff recommendations to define portfolio as the unit of account. The Staff will work on the wording to ensure that  the same objective is achieved.</a:t>
            </a:r>
          </a:p>
          <a:p>
            <a:pPr marL="187325" marR="0" lvl="1" indent="-187325" algn="l" defTabSz="914400" rtl="0" eaLnBrk="0" fontAlgn="base" latinLnBrk="0" hangingPunct="0">
              <a:lnSpc>
                <a:spcPct val="100000"/>
              </a:lnSpc>
              <a:spcBef>
                <a:spcPct val="30000"/>
              </a:spcBef>
              <a:spcAft>
                <a:spcPct val="25000"/>
              </a:spcAft>
              <a:buClrTx/>
              <a:buSzTx/>
              <a:buFontTx/>
              <a:buNone/>
              <a:tabLst/>
              <a:defRPr/>
            </a:pPr>
            <a:endParaRPr lang="en-GB" sz="1200" dirty="0" smtClean="0"/>
          </a:p>
          <a:p>
            <a:pPr marL="187325" marR="0" lvl="1" indent="-187325" algn="l" defTabSz="914400" rtl="0" eaLnBrk="0" fontAlgn="base" latinLnBrk="0" hangingPunct="0">
              <a:lnSpc>
                <a:spcPct val="100000"/>
              </a:lnSpc>
              <a:spcBef>
                <a:spcPct val="30000"/>
              </a:spcBef>
              <a:spcAft>
                <a:spcPct val="25000"/>
              </a:spcAft>
              <a:buClrTx/>
              <a:buSzTx/>
              <a:buFontTx/>
              <a:buNone/>
              <a:tabLst/>
              <a:defRPr/>
            </a:pPr>
            <a:r>
              <a:rPr lang="en-GB" sz="1200" b="1" dirty="0" smtClean="0"/>
              <a:t>Investment components – to unbundle or to disaggregate</a:t>
            </a:r>
          </a:p>
          <a:p>
            <a:pPr marL="187325" marR="0" lvl="1" indent="-187325" algn="l" defTabSz="914400" rtl="0" eaLnBrk="0" fontAlgn="base" latinLnBrk="0" hangingPunct="0">
              <a:lnSpc>
                <a:spcPct val="100000"/>
              </a:lnSpc>
              <a:spcBef>
                <a:spcPct val="30000"/>
              </a:spcBef>
              <a:spcAft>
                <a:spcPct val="25000"/>
              </a:spcAft>
              <a:buClrTx/>
              <a:buSzTx/>
              <a:buFontTx/>
              <a:buNone/>
              <a:tabLst/>
              <a:defRPr/>
            </a:pPr>
            <a:endParaRPr lang="en-GB" sz="1200" dirty="0" smtClean="0"/>
          </a:p>
          <a:p>
            <a:pPr marL="187325" marR="0" lvl="1" indent="-187325" algn="l" defTabSz="914400" rtl="0" eaLnBrk="0" fontAlgn="base" latinLnBrk="0" hangingPunct="0">
              <a:lnSpc>
                <a:spcPct val="100000"/>
              </a:lnSpc>
              <a:spcBef>
                <a:spcPct val="30000"/>
              </a:spcBef>
              <a:spcAft>
                <a:spcPct val="25000"/>
              </a:spcAft>
              <a:buClrTx/>
              <a:buSzTx/>
              <a:buFontTx/>
              <a:buNone/>
              <a:tabLst/>
              <a:defRPr/>
            </a:pPr>
            <a:r>
              <a:rPr lang="en-GB" sz="1200" kern="1200" dirty="0" smtClean="0">
                <a:solidFill>
                  <a:schemeClr val="tx1"/>
                </a:solidFill>
                <a:latin typeface="+mn-lt"/>
                <a:ea typeface="+mn-ea"/>
                <a:cs typeface="+mn-cs"/>
              </a:rPr>
              <a:t>The Boards discussed three papers on accounting for investment components in insurance contracts. The joint IASB/FASB session followed from the education sessions each Board held separately. Previously in May 2011</a:t>
            </a:r>
            <a:r>
              <a:rPr lang="en-GB" sz="1200" kern="1200" baseline="0" dirty="0" smtClean="0">
                <a:solidFill>
                  <a:schemeClr val="tx1"/>
                </a:solidFill>
                <a:latin typeface="+mn-lt"/>
                <a:ea typeface="+mn-ea"/>
                <a:cs typeface="+mn-cs"/>
              </a:rPr>
              <a:t> </a:t>
            </a:r>
            <a:r>
              <a:rPr lang="en-GB" sz="1200" kern="1200" dirty="0" smtClean="0">
                <a:solidFill>
                  <a:schemeClr val="tx1"/>
                </a:solidFill>
                <a:latin typeface="+mn-lt"/>
                <a:ea typeface="+mn-ea"/>
                <a:cs typeface="+mn-cs"/>
              </a:rPr>
              <a:t>it was tentatively agreed to unbundle only explicit account balances due to interdependencies. However subsequently</a:t>
            </a:r>
            <a:r>
              <a:rPr lang="en-GB" sz="1200" kern="1200" baseline="0" dirty="0" smtClean="0">
                <a:solidFill>
                  <a:schemeClr val="tx1"/>
                </a:solidFill>
                <a:latin typeface="+mn-lt"/>
                <a:ea typeface="+mn-ea"/>
                <a:cs typeface="+mn-cs"/>
              </a:rPr>
              <a:t> in June 2011 Boards agreed to retain volume information in statement of comprehensive income. This brought into question deposit components not unbundled being shown as premium. This joint session tried to address this.</a:t>
            </a:r>
          </a:p>
          <a:p>
            <a:pPr marL="187325" marR="0" lvl="1" indent="-187325" algn="l" defTabSz="914400" rtl="0" eaLnBrk="0" fontAlgn="base" latinLnBrk="0" hangingPunct="0">
              <a:lnSpc>
                <a:spcPct val="100000"/>
              </a:lnSpc>
              <a:spcBef>
                <a:spcPct val="30000"/>
              </a:spcBef>
              <a:spcAft>
                <a:spcPct val="25000"/>
              </a:spcAft>
              <a:buClrTx/>
              <a:buSzTx/>
              <a:buFontTx/>
              <a:buNone/>
              <a:tabLst/>
              <a:defRPr/>
            </a:pPr>
            <a:endParaRPr lang="en-GB" sz="1200" kern="1200" dirty="0" smtClean="0">
              <a:solidFill>
                <a:schemeClr val="tx1"/>
              </a:solidFill>
              <a:latin typeface="+mn-lt"/>
              <a:ea typeface="+mn-ea"/>
              <a:cs typeface="+mn-cs"/>
            </a:endParaRPr>
          </a:p>
          <a:p>
            <a:pPr marL="488950" lvl="2" indent="-303213">
              <a:spcAft>
                <a:spcPct val="25000"/>
              </a:spcAft>
              <a:buNone/>
              <a:defRPr/>
            </a:pPr>
            <a:r>
              <a:rPr lang="en-GB" sz="1800" b="1" dirty="0" smtClean="0"/>
              <a:t>Identification of investment components</a:t>
            </a:r>
            <a:endParaRPr lang="en-GB" sz="1800" dirty="0" smtClean="0"/>
          </a:p>
          <a:p>
            <a:pPr marL="488950" lvl="2" indent="-303213">
              <a:spcAft>
                <a:spcPct val="25000"/>
              </a:spcAft>
              <a:defRPr/>
            </a:pPr>
            <a:r>
              <a:rPr lang="en-GB" sz="1800" dirty="0" smtClean="0"/>
              <a:t>IASB agreed to define investment component as amounts payable regardless of insured event occurring</a:t>
            </a:r>
          </a:p>
          <a:p>
            <a:pPr marL="488950" lvl="2" indent="-303213">
              <a:spcAft>
                <a:spcPct val="25000"/>
              </a:spcAft>
              <a:defRPr/>
            </a:pPr>
            <a:r>
              <a:rPr lang="en-GB" sz="1800" dirty="0" smtClean="0"/>
              <a:t>FASB supported the definition, provided ‘distinct’ elements are unbundled first</a:t>
            </a:r>
          </a:p>
          <a:p>
            <a:pPr marL="488950" lvl="2" indent="-303213">
              <a:spcAft>
                <a:spcPct val="25000"/>
              </a:spcAft>
              <a:defRPr/>
            </a:pPr>
            <a:endParaRPr lang="en-GB" sz="1800" dirty="0" smtClean="0"/>
          </a:p>
          <a:p>
            <a:pPr marL="488950" lvl="2" indent="-303213">
              <a:spcAft>
                <a:spcPct val="25000"/>
              </a:spcAft>
              <a:buNone/>
              <a:defRPr/>
            </a:pPr>
            <a:r>
              <a:rPr lang="en-GB" sz="1800" b="1" dirty="0" smtClean="0"/>
              <a:t>Measurement and presentation in the statement of comprehensive income</a:t>
            </a:r>
          </a:p>
          <a:p>
            <a:pPr marL="488950" lvl="2" indent="-303213">
              <a:spcAft>
                <a:spcPct val="25000"/>
              </a:spcAft>
              <a:defRPr/>
            </a:pPr>
            <a:r>
              <a:rPr lang="en-GB" sz="1800" dirty="0" smtClean="0"/>
              <a:t> IASB voted to exclude the present value of these amounts from aggregate premium in comprehensive income, whereas FASB did not vote needing a follow-up session</a:t>
            </a:r>
          </a:p>
          <a:p>
            <a:pPr marL="488950" lvl="2" indent="-303213">
              <a:spcAft>
                <a:spcPct val="25000"/>
              </a:spcAft>
              <a:defRPr/>
            </a:pPr>
            <a:endParaRPr lang="en-GB" sz="1800" dirty="0" smtClean="0"/>
          </a:p>
          <a:p>
            <a:pPr marL="488950" lvl="2" indent="-303213">
              <a:spcAft>
                <a:spcPct val="25000"/>
              </a:spcAft>
              <a:buNone/>
              <a:defRPr/>
            </a:pPr>
            <a:r>
              <a:rPr lang="en-GB" sz="1800" b="1" dirty="0" smtClean="0"/>
              <a:t>Presentation in the statement of financial position</a:t>
            </a:r>
          </a:p>
          <a:p>
            <a:pPr marL="488950" lvl="2" indent="-303213">
              <a:spcAft>
                <a:spcPct val="25000"/>
              </a:spcAft>
              <a:defRPr/>
            </a:pPr>
            <a:r>
              <a:rPr lang="en-GB" sz="1800" dirty="0" smtClean="0"/>
              <a:t>Both Boards agreed to not disaggregate investment components on the balance sheet provided adequate disclosures were made in the notes, with FASB changing vote to achieve convergence</a:t>
            </a:r>
          </a:p>
          <a:p>
            <a:pPr marL="187325" marR="0" lvl="1" indent="-187325" algn="l" defTabSz="914400" rtl="0" eaLnBrk="0" fontAlgn="base" latinLnBrk="0" hangingPunct="0">
              <a:lnSpc>
                <a:spcPct val="100000"/>
              </a:lnSpc>
              <a:spcBef>
                <a:spcPct val="30000"/>
              </a:spcBef>
              <a:spcAft>
                <a:spcPct val="25000"/>
              </a:spcAft>
              <a:buClrTx/>
              <a:buSzTx/>
              <a:buFontTx/>
              <a:buNone/>
              <a:tabLst/>
              <a:defRPr/>
            </a:pPr>
            <a:endParaRPr lang="en-GB" sz="1200" dirty="0" smtClean="0"/>
          </a:p>
          <a:p>
            <a:pPr marL="187325" lvl="1" indent="-187325">
              <a:spcAft>
                <a:spcPct val="25000"/>
              </a:spcAft>
            </a:pPr>
            <a:endParaRPr lang="en-US" b="1" dirty="0" smtClean="0"/>
          </a:p>
          <a:p>
            <a:pPr marL="187325" lvl="1" indent="-187325">
              <a:spcAft>
                <a:spcPct val="25000"/>
              </a:spcAft>
            </a:pPr>
            <a:endParaRPr lang="en-US" b="1" dirty="0" smtClean="0"/>
          </a:p>
          <a:p>
            <a:pPr marL="187325" lvl="1" indent="-187325">
              <a:spcAft>
                <a:spcPct val="25000"/>
              </a:spcAft>
            </a:pPr>
            <a:endParaRPr lang="en-US" dirty="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Rot="1" noChangeAspect="1" noTextEdit="1"/>
          </p:cNvSpPr>
          <p:nvPr>
            <p:ph type="sldImg"/>
          </p:nvPr>
        </p:nvSpPr>
        <p:spPr bwMode="auto">
          <a:xfrm>
            <a:off x="777875" y="766763"/>
            <a:ext cx="5543550" cy="3836987"/>
          </a:xfrm>
          <a:noFill/>
          <a:ln>
            <a:solidFill>
              <a:srgbClr val="000000"/>
            </a:solidFill>
            <a:miter lim="800000"/>
            <a:headEnd/>
            <a:tailEnd/>
          </a:ln>
        </p:spPr>
      </p:sp>
      <p:sp>
        <p:nvSpPr>
          <p:cNvPr id="27651" name="Rectangle 3"/>
          <p:cNvSpPr>
            <a:spLocks noGrp="1"/>
          </p:cNvSpPr>
          <p:nvPr>
            <p:ph type="body" idx="1"/>
          </p:nvPr>
        </p:nvSpPr>
        <p:spPr>
          <a:noFill/>
          <a:ln/>
        </p:spPr>
        <p:txBody>
          <a:bodyPr/>
          <a:lstStyle/>
          <a:p>
            <a:pPr marL="304800" lvl="1" indent="-303213">
              <a:spcAft>
                <a:spcPct val="25000"/>
              </a:spcAft>
              <a:buNone/>
              <a:defRPr/>
            </a:pPr>
            <a:r>
              <a:rPr lang="en-GB" sz="1800" b="1" dirty="0" smtClean="0"/>
              <a:t>FASB only meeting on 7 March</a:t>
            </a:r>
          </a:p>
          <a:p>
            <a:pPr marL="304800" lvl="1" indent="-303213">
              <a:spcAft>
                <a:spcPct val="25000"/>
              </a:spcAft>
              <a:buNone/>
              <a:defRPr/>
            </a:pPr>
            <a:r>
              <a:rPr lang="en-GB" sz="1800" b="1" dirty="0" smtClean="0"/>
              <a:t>Scope of contracts with discretionary participation features</a:t>
            </a:r>
          </a:p>
          <a:p>
            <a:pPr marL="488950" lvl="2" indent="-303213" algn="l" rtl="0" eaLnBrk="0" fontAlgn="base" hangingPunct="0">
              <a:spcBef>
                <a:spcPct val="30000"/>
              </a:spcBef>
              <a:spcAft>
                <a:spcPct val="0"/>
              </a:spcAft>
              <a:defRPr/>
            </a:pPr>
            <a:r>
              <a:rPr lang="en-GB" sz="1200" kern="1200" dirty="0" smtClean="0">
                <a:solidFill>
                  <a:schemeClr val="tx1"/>
                </a:solidFill>
                <a:latin typeface="+mn-lt"/>
                <a:ea typeface="+mn-ea"/>
                <a:cs typeface="+mn-cs"/>
              </a:rPr>
              <a:t>Last month we commented on IASB only decision to bring in the contracts with DPFs into the scope of IFRS 4, but restricting it to insurance industry only. The IASB Staff were to work on the wording of the proposal. This month FASB considered the same question as presented by FASB Staff. The FASB unanimously supported Staff recommendation to </a:t>
            </a:r>
            <a:r>
              <a:rPr lang="en-GB" sz="1200" b="1" kern="1200" dirty="0" smtClean="0">
                <a:solidFill>
                  <a:schemeClr val="tx1"/>
                </a:solidFill>
                <a:latin typeface="+mn-lt"/>
                <a:ea typeface="+mn-ea"/>
                <a:cs typeface="+mn-cs"/>
              </a:rPr>
              <a:t>not</a:t>
            </a:r>
            <a:r>
              <a:rPr lang="en-GB" sz="1200" kern="1200" dirty="0" smtClean="0">
                <a:solidFill>
                  <a:schemeClr val="tx1"/>
                </a:solidFill>
                <a:latin typeface="+mn-lt"/>
                <a:ea typeface="+mn-ea"/>
                <a:cs typeface="+mn-cs"/>
              </a:rPr>
              <a:t> explicitly scope contracts with discretionary participation features into insurance contracts.</a:t>
            </a:r>
            <a:r>
              <a:rPr lang="en-GB" sz="1200" kern="1200" baseline="0" dirty="0" smtClean="0">
                <a:solidFill>
                  <a:schemeClr val="tx1"/>
                </a:solidFill>
                <a:latin typeface="+mn-lt"/>
                <a:ea typeface="+mn-ea"/>
                <a:cs typeface="+mn-cs"/>
              </a:rPr>
              <a:t> This would </a:t>
            </a:r>
            <a:r>
              <a:rPr lang="en-GB" sz="1200" kern="1200" baseline="0" dirty="0" err="1" smtClean="0">
                <a:solidFill>
                  <a:schemeClr val="tx1"/>
                </a:solidFill>
                <a:latin typeface="+mn-lt"/>
                <a:ea typeface="+mn-ea"/>
                <a:cs typeface="+mn-cs"/>
              </a:rPr>
              <a:t>creae</a:t>
            </a:r>
            <a:r>
              <a:rPr lang="en-GB" sz="1200" kern="1200" baseline="0" dirty="0" smtClean="0">
                <a:solidFill>
                  <a:schemeClr val="tx1"/>
                </a:solidFill>
                <a:latin typeface="+mn-lt"/>
                <a:ea typeface="+mn-ea"/>
                <a:cs typeface="+mn-cs"/>
              </a:rPr>
              <a:t> a difference with the current IASB position.</a:t>
            </a:r>
            <a:endParaRPr lang="en-GB" sz="1200" kern="1200" dirty="0" smtClean="0">
              <a:solidFill>
                <a:schemeClr val="tx1"/>
              </a:solidFill>
              <a:latin typeface="+mn-lt"/>
              <a:ea typeface="+mn-ea"/>
              <a:cs typeface="+mn-cs"/>
            </a:endParaRPr>
          </a:p>
          <a:p>
            <a:pPr marL="304800" lvl="1" indent="-303213">
              <a:spcAft>
                <a:spcPct val="25000"/>
              </a:spcAft>
              <a:buNone/>
              <a:defRPr/>
            </a:pPr>
            <a:endParaRPr lang="en-GB" sz="1800" b="1" dirty="0" smtClean="0"/>
          </a:p>
          <a:p>
            <a:pPr marL="304800" lvl="1" indent="-303213">
              <a:spcAft>
                <a:spcPct val="25000"/>
              </a:spcAft>
              <a:buNone/>
              <a:defRPr/>
            </a:pPr>
            <a:r>
              <a:rPr lang="en-GB" sz="1800" b="1" dirty="0" smtClean="0"/>
              <a:t>IASB only meeting on 20 March</a:t>
            </a:r>
          </a:p>
          <a:p>
            <a:pPr marL="304800" lvl="1" indent="-303213">
              <a:spcAft>
                <a:spcPct val="25000"/>
              </a:spcAft>
              <a:buNone/>
              <a:defRPr/>
            </a:pPr>
            <a:r>
              <a:rPr lang="en-GB" sz="1800" b="1" dirty="0" smtClean="0"/>
              <a:t>Possible use of OCI (education session)</a:t>
            </a:r>
          </a:p>
          <a:p>
            <a:r>
              <a:rPr lang="en-GB" sz="1200" kern="1200" dirty="0" smtClean="0">
                <a:solidFill>
                  <a:schemeClr val="tx1"/>
                </a:solidFill>
                <a:latin typeface="+mn-lt"/>
                <a:ea typeface="+mn-ea"/>
                <a:cs typeface="+mn-cs"/>
              </a:rPr>
              <a:t>The staff presented background information surrounding the possible use of OCI to present changes in the insurance liability arising from changes in discount rates and interest rate sensitive cash flow assumptions (e.g., embedded options, minimum return or interest guarantees, lapse assumptions and inflation adjustments). </a:t>
            </a:r>
            <a:endParaRPr lang="en-GB" sz="1400" kern="1200" dirty="0" smtClean="0">
              <a:solidFill>
                <a:schemeClr val="tx1"/>
              </a:solidFill>
              <a:latin typeface="+mn-lt"/>
              <a:ea typeface="+mn-ea"/>
              <a:cs typeface="+mn-cs"/>
            </a:endParaRPr>
          </a:p>
          <a:p>
            <a:r>
              <a:rPr lang="en-GB" sz="1200" kern="1200" dirty="0" smtClean="0">
                <a:solidFill>
                  <a:schemeClr val="tx1"/>
                </a:solidFill>
                <a:latin typeface="+mn-lt"/>
                <a:ea typeface="+mn-ea"/>
                <a:cs typeface="+mn-cs"/>
              </a:rPr>
              <a:t> </a:t>
            </a:r>
            <a:endParaRPr lang="en-GB" sz="1400" kern="1200" dirty="0" smtClean="0">
              <a:solidFill>
                <a:schemeClr val="tx1"/>
              </a:solidFill>
              <a:latin typeface="+mn-lt"/>
              <a:ea typeface="+mn-ea"/>
              <a:cs typeface="+mn-cs"/>
            </a:endParaRPr>
          </a:p>
          <a:p>
            <a:r>
              <a:rPr lang="en-GB" sz="1200" kern="1200" dirty="0" smtClean="0">
                <a:solidFill>
                  <a:schemeClr val="tx1"/>
                </a:solidFill>
                <a:latin typeface="+mn-lt"/>
                <a:ea typeface="+mn-ea"/>
                <a:cs typeface="+mn-cs"/>
              </a:rPr>
              <a:t>This was presented as two options: to isolate in OCI only the changes in discount rates from contract inception or</a:t>
            </a:r>
            <a:r>
              <a:rPr lang="en-GB" sz="1200" kern="1200" baseline="0" dirty="0" smtClean="0">
                <a:solidFill>
                  <a:schemeClr val="tx1"/>
                </a:solidFill>
                <a:latin typeface="+mn-lt"/>
                <a:ea typeface="+mn-ea"/>
                <a:cs typeface="+mn-cs"/>
              </a:rPr>
              <a:t> </a:t>
            </a:r>
            <a:r>
              <a:rPr lang="en-GB" sz="1200" kern="1200" dirty="0" smtClean="0">
                <a:solidFill>
                  <a:schemeClr val="tx1"/>
                </a:solidFill>
                <a:latin typeface="+mn-lt"/>
                <a:ea typeface="+mn-ea"/>
                <a:cs typeface="+mn-cs"/>
              </a:rPr>
              <a:t>to present in OCI changes in interest sensitive cash flows as well as changes in the discount rate. A number of</a:t>
            </a:r>
            <a:r>
              <a:rPr lang="en-GB" sz="1200" kern="1200" baseline="0" dirty="0" smtClean="0">
                <a:solidFill>
                  <a:schemeClr val="tx1"/>
                </a:solidFill>
                <a:latin typeface="+mn-lt"/>
                <a:ea typeface="+mn-ea"/>
                <a:cs typeface="+mn-cs"/>
              </a:rPr>
              <a:t> </a:t>
            </a:r>
            <a:r>
              <a:rPr lang="en-GB" sz="1200" kern="1200" dirty="0" smtClean="0">
                <a:solidFill>
                  <a:schemeClr val="tx1"/>
                </a:solidFill>
                <a:latin typeface="+mn-lt"/>
                <a:ea typeface="+mn-ea"/>
                <a:cs typeface="+mn-cs"/>
              </a:rPr>
              <a:t>arguments was put for and against the proposals</a:t>
            </a:r>
            <a:r>
              <a:rPr lang="en-GB" sz="1200" kern="1200" baseline="0" dirty="0" smtClean="0">
                <a:solidFill>
                  <a:schemeClr val="tx1"/>
                </a:solidFill>
                <a:latin typeface="+mn-lt"/>
                <a:ea typeface="+mn-ea"/>
                <a:cs typeface="+mn-cs"/>
              </a:rPr>
              <a:t> by the Staff.  </a:t>
            </a:r>
          </a:p>
          <a:p>
            <a:r>
              <a:rPr lang="en-GB" sz="1200" kern="1200" baseline="0" dirty="0" smtClean="0">
                <a:solidFill>
                  <a:schemeClr val="tx1"/>
                </a:solidFill>
                <a:latin typeface="+mn-lt"/>
                <a:ea typeface="+mn-ea"/>
                <a:cs typeface="+mn-cs"/>
              </a:rPr>
              <a:t>This was an education only session to explore possibilities.</a:t>
            </a:r>
            <a:endParaRPr lang="en-GB" sz="2000" b="1" kern="1200" baseline="0" dirty="0" smtClean="0">
              <a:solidFill>
                <a:schemeClr val="tx1"/>
              </a:solidFill>
              <a:latin typeface="+mn-lt"/>
              <a:ea typeface="+mn-ea"/>
              <a:cs typeface="+mn-cs"/>
            </a:endParaRPr>
          </a:p>
          <a:p>
            <a:r>
              <a:rPr lang="en-GB" sz="1800" dirty="0" smtClean="0"/>
              <a:t>However overall the IASB Board members shown very little support for this proposal.</a:t>
            </a:r>
          </a:p>
          <a:p>
            <a:r>
              <a:rPr lang="en-GB" sz="1800" dirty="0" smtClean="0"/>
              <a:t>The Staff proposed several possible ways to accelerate loss recognition out of OCI into P+L, with one possible</a:t>
            </a:r>
            <a:r>
              <a:rPr lang="en-GB" sz="1800" baseline="0" dirty="0" smtClean="0"/>
              <a:t> </a:t>
            </a:r>
            <a:r>
              <a:rPr lang="en-GB" sz="1800" dirty="0" smtClean="0"/>
              <a:t>trigger linking to return on insurer’s assets</a:t>
            </a:r>
          </a:p>
          <a:p>
            <a:r>
              <a:rPr lang="en-GB" sz="1800" dirty="0" smtClean="0"/>
              <a:t>Again, little support was expressed from the Board</a:t>
            </a:r>
          </a:p>
          <a:p>
            <a:endParaRPr lang="en-GB" sz="1200" kern="1200" dirty="0" smtClean="0">
              <a:solidFill>
                <a:schemeClr val="tx1"/>
              </a:solidFill>
              <a:latin typeface="+mn-lt"/>
              <a:ea typeface="+mn-ea"/>
              <a:cs typeface="+mn-cs"/>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Rot="1" noChangeAspect="1" noTextEdit="1"/>
          </p:cNvSpPr>
          <p:nvPr>
            <p:ph type="sldImg"/>
          </p:nvPr>
        </p:nvSpPr>
        <p:spPr bwMode="auto">
          <a:xfrm>
            <a:off x="777875" y="766763"/>
            <a:ext cx="5543550" cy="3836987"/>
          </a:xfrm>
          <a:noFill/>
          <a:ln>
            <a:solidFill>
              <a:srgbClr val="000000"/>
            </a:solidFill>
            <a:miter lim="800000"/>
            <a:headEnd/>
            <a:tailEnd/>
          </a:ln>
        </p:spPr>
      </p:sp>
      <p:sp>
        <p:nvSpPr>
          <p:cNvPr id="43011" name="Rectangle 3"/>
          <p:cNvSpPr>
            <a:spLocks noGrp="1"/>
          </p:cNvSpPr>
          <p:nvPr>
            <p:ph type="body" idx="1"/>
          </p:nvPr>
        </p:nvSpPr>
        <p:spPr>
          <a:noFill/>
          <a:ln/>
        </p:spPr>
        <p:txBody>
          <a:bodyPr/>
          <a:lstStyle/>
          <a:p>
            <a:pPr marL="488950" lvl="2" indent="-303213">
              <a:spcAft>
                <a:spcPct val="25000"/>
              </a:spcAft>
              <a:buNone/>
              <a:defRPr/>
            </a:pPr>
            <a:endParaRPr lang="en-GB" sz="1200" kern="1200" dirty="0">
              <a:solidFill>
                <a:schemeClr val="tx1"/>
              </a:solidFill>
              <a:latin typeface="+mn-lt"/>
              <a:ea typeface="+mn-ea"/>
              <a:cs typeface="+mn-cs"/>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Rot="1" noChangeAspect="1" noTextEdit="1"/>
          </p:cNvSpPr>
          <p:nvPr>
            <p:ph type="sldImg"/>
          </p:nvPr>
        </p:nvSpPr>
        <p:spPr bwMode="auto">
          <a:xfrm>
            <a:off x="777875" y="766763"/>
            <a:ext cx="5543550" cy="3836987"/>
          </a:xfrm>
          <a:noFill/>
          <a:ln>
            <a:solidFill>
              <a:srgbClr val="000000"/>
            </a:solidFill>
            <a:miter lim="800000"/>
            <a:headEnd/>
            <a:tailEnd/>
          </a:ln>
        </p:spPr>
      </p:sp>
      <p:sp>
        <p:nvSpPr>
          <p:cNvPr id="43011" name="Rectangle 3"/>
          <p:cNvSpPr>
            <a:spLocks noGrp="1"/>
          </p:cNvSpPr>
          <p:nvPr>
            <p:ph type="body" idx="1"/>
          </p:nvPr>
        </p:nvSpPr>
        <p:spPr>
          <a:noFill/>
          <a:ln/>
        </p:spPr>
        <p:txBody>
          <a:bodyPr/>
          <a:lstStyle/>
          <a:p>
            <a:pPr lvl="0"/>
            <a:r>
              <a:rPr lang="en-GB" sz="1200" kern="1200" dirty="0" smtClean="0">
                <a:solidFill>
                  <a:schemeClr val="tx1"/>
                </a:solidFill>
                <a:latin typeface="+mn-lt"/>
                <a:ea typeface="+mn-ea"/>
                <a:cs typeface="+mn-cs"/>
              </a:rPr>
              <a:t>The Staff came</a:t>
            </a:r>
            <a:r>
              <a:rPr lang="en-GB" sz="1200" kern="1200" baseline="0" dirty="0" smtClean="0">
                <a:solidFill>
                  <a:schemeClr val="tx1"/>
                </a:solidFill>
                <a:latin typeface="+mn-lt"/>
                <a:ea typeface="+mn-ea"/>
                <a:cs typeface="+mn-cs"/>
              </a:rPr>
              <a:t> up with 2 alternative proposals in trying to define the unit of account.</a:t>
            </a:r>
          </a:p>
          <a:p>
            <a:pPr lvl="0"/>
            <a:r>
              <a:rPr lang="en-GB" sz="1200" kern="1200" baseline="0" dirty="0" smtClean="0">
                <a:solidFill>
                  <a:schemeClr val="tx1"/>
                </a:solidFill>
                <a:latin typeface="+mn-lt"/>
                <a:ea typeface="+mn-ea"/>
                <a:cs typeface="+mn-cs"/>
              </a:rPr>
              <a:t> Alternative 1 </a:t>
            </a:r>
          </a:p>
          <a:p>
            <a:r>
              <a:rPr lang="en-GB" sz="1200" kern="1200" baseline="0" dirty="0" smtClean="0">
                <a:solidFill>
                  <a:schemeClr val="tx1"/>
                </a:solidFill>
                <a:latin typeface="+mn-lt"/>
                <a:ea typeface="+mn-ea"/>
                <a:cs typeface="+mn-cs"/>
              </a:rPr>
              <a:t>Some staff recommend that:</a:t>
            </a:r>
          </a:p>
          <a:p>
            <a:r>
              <a:rPr lang="en-GB" sz="1200" kern="1200" baseline="0" dirty="0" smtClean="0">
                <a:solidFill>
                  <a:schemeClr val="tx1"/>
                </a:solidFill>
                <a:latin typeface="+mn-lt"/>
                <a:ea typeface="+mn-ea"/>
                <a:cs typeface="+mn-cs"/>
              </a:rPr>
              <a:t>(a) The unit of account used to </a:t>
            </a:r>
            <a:r>
              <a:rPr lang="en-GB" sz="1200" b="1" kern="1200" baseline="0" dirty="0" smtClean="0">
                <a:solidFill>
                  <a:schemeClr val="tx1"/>
                </a:solidFill>
                <a:latin typeface="+mn-lt"/>
                <a:ea typeface="+mn-ea"/>
                <a:cs typeface="+mn-cs"/>
              </a:rPr>
              <a:t>determine </a:t>
            </a:r>
            <a:r>
              <a:rPr lang="en-GB" sz="1200" b="0" kern="1200" baseline="0" dirty="0" smtClean="0">
                <a:solidFill>
                  <a:schemeClr val="tx1"/>
                </a:solidFill>
                <a:latin typeface="+mn-lt"/>
                <a:ea typeface="+mn-ea"/>
                <a:cs typeface="+mn-cs"/>
              </a:rPr>
              <a:t>the residual/single margin</a:t>
            </a:r>
          </a:p>
          <a:p>
            <a:r>
              <a:rPr lang="en-GB" sz="1200" kern="1200" baseline="0" dirty="0" smtClean="0">
                <a:solidFill>
                  <a:schemeClr val="tx1"/>
                </a:solidFill>
                <a:latin typeface="+mn-lt"/>
                <a:ea typeface="+mn-ea"/>
                <a:cs typeface="+mn-cs"/>
              </a:rPr>
              <a:t>and perform the onerous test should be the portfolio. </a:t>
            </a:r>
          </a:p>
          <a:p>
            <a:endParaRPr lang="en-GB" sz="1200" kern="1200" baseline="0" dirty="0" smtClean="0">
              <a:solidFill>
                <a:schemeClr val="tx1"/>
              </a:solidFill>
              <a:latin typeface="+mn-lt"/>
              <a:ea typeface="+mn-ea"/>
              <a:cs typeface="+mn-cs"/>
            </a:endParaRPr>
          </a:p>
          <a:p>
            <a:r>
              <a:rPr lang="en-GB" sz="1200" kern="1200" baseline="0" dirty="0" smtClean="0">
                <a:solidFill>
                  <a:schemeClr val="tx1"/>
                </a:solidFill>
                <a:latin typeface="+mn-lt"/>
                <a:ea typeface="+mn-ea"/>
                <a:cs typeface="+mn-cs"/>
              </a:rPr>
              <a:t>A portfolio of insurance contracts should be defined as contracts that are:</a:t>
            </a:r>
          </a:p>
          <a:p>
            <a:r>
              <a:rPr lang="en-GB" sz="1200" kern="1200" baseline="0" dirty="0" smtClean="0">
                <a:solidFill>
                  <a:schemeClr val="tx1"/>
                </a:solidFill>
                <a:latin typeface="+mn-lt"/>
                <a:ea typeface="+mn-ea"/>
                <a:cs typeface="+mn-cs"/>
              </a:rPr>
              <a:t>(</a:t>
            </a:r>
            <a:r>
              <a:rPr lang="en-GB" sz="1200" kern="1200" baseline="0" dirty="0" err="1" smtClean="0">
                <a:solidFill>
                  <a:schemeClr val="tx1"/>
                </a:solidFill>
                <a:latin typeface="+mn-lt"/>
                <a:ea typeface="+mn-ea"/>
                <a:cs typeface="+mn-cs"/>
              </a:rPr>
              <a:t>i</a:t>
            </a:r>
            <a:r>
              <a:rPr lang="en-GB" sz="1200" kern="1200" baseline="0" dirty="0" smtClean="0">
                <a:solidFill>
                  <a:schemeClr val="tx1"/>
                </a:solidFill>
                <a:latin typeface="+mn-lt"/>
                <a:ea typeface="+mn-ea"/>
                <a:cs typeface="+mn-cs"/>
              </a:rPr>
              <a:t>) subject to similar risks;</a:t>
            </a:r>
          </a:p>
          <a:p>
            <a:r>
              <a:rPr lang="en-GB" sz="1200" kern="1200" baseline="0" dirty="0" smtClean="0">
                <a:solidFill>
                  <a:schemeClr val="tx1"/>
                </a:solidFill>
                <a:latin typeface="+mn-lt"/>
                <a:ea typeface="+mn-ea"/>
                <a:cs typeface="+mn-cs"/>
              </a:rPr>
              <a:t>(ii) managed together as a single pool; and</a:t>
            </a:r>
          </a:p>
          <a:p>
            <a:r>
              <a:rPr lang="en-GB" sz="1200" kern="1200" baseline="0" dirty="0" smtClean="0">
                <a:solidFill>
                  <a:schemeClr val="tx1"/>
                </a:solidFill>
                <a:latin typeface="+mn-lt"/>
                <a:ea typeface="+mn-ea"/>
                <a:cs typeface="+mn-cs"/>
              </a:rPr>
              <a:t>(iii) priced similarly relative to the risk taken on</a:t>
            </a:r>
          </a:p>
          <a:p>
            <a:endParaRPr lang="en-GB" sz="1200" kern="1200" baseline="0" dirty="0" smtClean="0">
              <a:solidFill>
                <a:schemeClr val="tx1"/>
              </a:solidFill>
              <a:latin typeface="+mn-lt"/>
              <a:ea typeface="+mn-ea"/>
              <a:cs typeface="+mn-cs"/>
            </a:endParaRPr>
          </a:p>
          <a:p>
            <a:r>
              <a:rPr lang="en-GB" sz="1200" kern="1200" baseline="0" dirty="0" smtClean="0">
                <a:solidFill>
                  <a:schemeClr val="tx1"/>
                </a:solidFill>
                <a:latin typeface="+mn-lt"/>
                <a:ea typeface="+mn-ea"/>
                <a:cs typeface="+mn-cs"/>
              </a:rPr>
              <a:t>(b) The unit of account used to </a:t>
            </a:r>
            <a:r>
              <a:rPr lang="en-GB" sz="1200" b="1" kern="1200" baseline="0" dirty="0" smtClean="0">
                <a:solidFill>
                  <a:schemeClr val="tx1"/>
                </a:solidFill>
                <a:latin typeface="+mn-lt"/>
                <a:ea typeface="+mn-ea"/>
                <a:cs typeface="+mn-cs"/>
              </a:rPr>
              <a:t>release </a:t>
            </a:r>
            <a:r>
              <a:rPr lang="en-GB" sz="1200" b="0" kern="1200" baseline="0" dirty="0" smtClean="0">
                <a:solidFill>
                  <a:schemeClr val="tx1"/>
                </a:solidFill>
                <a:latin typeface="+mn-lt"/>
                <a:ea typeface="+mn-ea"/>
                <a:cs typeface="+mn-cs"/>
              </a:rPr>
              <a:t>the residual/single margin </a:t>
            </a:r>
            <a:r>
              <a:rPr lang="en-GB" sz="1200" kern="1200" baseline="0" dirty="0" smtClean="0">
                <a:solidFill>
                  <a:schemeClr val="tx1"/>
                </a:solidFill>
                <a:latin typeface="+mn-lt"/>
                <a:ea typeface="+mn-ea"/>
                <a:cs typeface="+mn-cs"/>
              </a:rPr>
              <a:t>should not be prescribed. However, the release of the residual/single margin should be performed in a manner consistent with the objective of releasing the residual margin over the coverage period to the period(s) in which the service is provided [for the IASB]; or of releasing the single margin in the period(s) in which the insurer is released from risk [for the FASB]. </a:t>
            </a:r>
          </a:p>
          <a:p>
            <a:endParaRPr lang="en-GB" sz="1200" kern="1200" baseline="0" dirty="0" smtClean="0">
              <a:solidFill>
                <a:schemeClr val="tx1"/>
              </a:solidFill>
              <a:latin typeface="+mn-lt"/>
              <a:ea typeface="+mn-ea"/>
              <a:cs typeface="+mn-cs"/>
            </a:endParaRPr>
          </a:p>
          <a:p>
            <a:r>
              <a:rPr lang="en-GB" sz="1200" kern="1200" baseline="0" dirty="0" smtClean="0">
                <a:solidFill>
                  <a:schemeClr val="tx1"/>
                </a:solidFill>
                <a:latin typeface="+mn-lt"/>
                <a:ea typeface="+mn-ea"/>
                <a:cs typeface="+mn-cs"/>
              </a:rPr>
              <a:t>For the IASB, the service is provided over the coverage period, and for the FASB the insurer is</a:t>
            </a:r>
          </a:p>
          <a:p>
            <a:r>
              <a:rPr lang="en-GB" sz="1200" kern="1200" baseline="0" dirty="0" smtClean="0">
                <a:solidFill>
                  <a:schemeClr val="tx1"/>
                </a:solidFill>
                <a:latin typeface="+mn-lt"/>
                <a:ea typeface="+mn-ea"/>
                <a:cs typeface="+mn-cs"/>
              </a:rPr>
              <a:t>released from risk by a reduction in the variability of cash outflows.</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Rot="1" noChangeAspect="1" noTextEdit="1"/>
          </p:cNvSpPr>
          <p:nvPr>
            <p:ph type="sldImg"/>
          </p:nvPr>
        </p:nvSpPr>
        <p:spPr bwMode="auto">
          <a:xfrm>
            <a:off x="777875" y="766763"/>
            <a:ext cx="5543550" cy="3836987"/>
          </a:xfrm>
          <a:noFill/>
          <a:ln>
            <a:solidFill>
              <a:srgbClr val="000000"/>
            </a:solidFill>
            <a:miter lim="800000"/>
            <a:headEnd/>
            <a:tailEnd/>
          </a:ln>
        </p:spPr>
      </p:sp>
      <p:sp>
        <p:nvSpPr>
          <p:cNvPr id="43011" name="Rectangle 3"/>
          <p:cNvSpPr>
            <a:spLocks noGrp="1"/>
          </p:cNvSpPr>
          <p:nvPr>
            <p:ph type="body" idx="1"/>
          </p:nvPr>
        </p:nvSpPr>
        <p:spPr>
          <a:noFill/>
          <a:ln/>
        </p:spPr>
        <p:txBody>
          <a:bodyPr/>
          <a:lstStyle/>
          <a:p>
            <a:pPr lvl="0"/>
            <a:r>
              <a:rPr lang="en-GB" sz="1200" kern="1200" baseline="0" dirty="0" smtClean="0">
                <a:solidFill>
                  <a:schemeClr val="tx1"/>
                </a:solidFill>
                <a:latin typeface="+mn-lt"/>
                <a:ea typeface="+mn-ea"/>
                <a:cs typeface="+mn-cs"/>
              </a:rPr>
              <a:t>Alternative 2 (proposed by FASB Staff)</a:t>
            </a:r>
          </a:p>
          <a:p>
            <a:r>
              <a:rPr lang="en-GB" sz="1200" kern="1200" baseline="0" dirty="0" smtClean="0">
                <a:solidFill>
                  <a:schemeClr val="tx1"/>
                </a:solidFill>
                <a:latin typeface="+mn-lt"/>
                <a:ea typeface="+mn-ea"/>
                <a:cs typeface="+mn-cs"/>
              </a:rPr>
              <a:t>(a) The unit of account used to </a:t>
            </a:r>
            <a:r>
              <a:rPr lang="en-GB" sz="1200" b="1" kern="1200" baseline="0" dirty="0" smtClean="0">
                <a:solidFill>
                  <a:schemeClr val="tx1"/>
                </a:solidFill>
                <a:latin typeface="+mn-lt"/>
                <a:ea typeface="+mn-ea"/>
                <a:cs typeface="+mn-cs"/>
              </a:rPr>
              <a:t>determine </a:t>
            </a:r>
            <a:r>
              <a:rPr lang="en-GB" sz="1200" b="0" kern="1200" baseline="0" dirty="0" smtClean="0">
                <a:solidFill>
                  <a:schemeClr val="tx1"/>
                </a:solidFill>
                <a:latin typeface="+mn-lt"/>
                <a:ea typeface="+mn-ea"/>
                <a:cs typeface="+mn-cs"/>
              </a:rPr>
              <a:t>the residual/single margin, </a:t>
            </a:r>
            <a:r>
              <a:rPr lang="en-GB" sz="1200" b="1" kern="1200" baseline="0" dirty="0" smtClean="0">
                <a:solidFill>
                  <a:schemeClr val="tx1"/>
                </a:solidFill>
                <a:latin typeface="+mn-lt"/>
                <a:ea typeface="+mn-ea"/>
                <a:cs typeface="+mn-cs"/>
              </a:rPr>
              <a:t>release</a:t>
            </a:r>
            <a:r>
              <a:rPr lang="en-GB" sz="1200" b="0" kern="1200" baseline="0" dirty="0" smtClean="0">
                <a:solidFill>
                  <a:schemeClr val="tx1"/>
                </a:solidFill>
                <a:latin typeface="+mn-lt"/>
                <a:ea typeface="+mn-ea"/>
                <a:cs typeface="+mn-cs"/>
              </a:rPr>
              <a:t> the residual/single margin, and </a:t>
            </a:r>
            <a:r>
              <a:rPr lang="en-GB" sz="1200" b="1" kern="1200" baseline="0" dirty="0" smtClean="0">
                <a:solidFill>
                  <a:schemeClr val="tx1"/>
                </a:solidFill>
                <a:latin typeface="+mn-lt"/>
                <a:ea typeface="+mn-ea"/>
                <a:cs typeface="+mn-cs"/>
              </a:rPr>
              <a:t>perform the onerous contract </a:t>
            </a:r>
            <a:r>
              <a:rPr lang="en-GB" sz="1200" kern="1200" baseline="0" dirty="0" smtClean="0">
                <a:solidFill>
                  <a:schemeClr val="tx1"/>
                </a:solidFill>
                <a:latin typeface="+mn-lt"/>
                <a:ea typeface="+mn-ea"/>
                <a:cs typeface="+mn-cs"/>
              </a:rPr>
              <a:t>test should be the portfolio. </a:t>
            </a:r>
          </a:p>
          <a:p>
            <a:r>
              <a:rPr lang="en-GB" sz="1200" kern="1200" baseline="0" dirty="0" smtClean="0">
                <a:solidFill>
                  <a:schemeClr val="tx1"/>
                </a:solidFill>
                <a:latin typeface="+mn-lt"/>
                <a:ea typeface="+mn-ea"/>
                <a:cs typeface="+mn-cs"/>
              </a:rPr>
              <a:t>A portfolio of insurance contracts should be defined as contracts that:</a:t>
            </a:r>
          </a:p>
          <a:p>
            <a:r>
              <a:rPr lang="en-GB" sz="1200" kern="1200" baseline="0" dirty="0" smtClean="0">
                <a:solidFill>
                  <a:schemeClr val="tx1"/>
                </a:solidFill>
                <a:latin typeface="+mn-lt"/>
                <a:ea typeface="+mn-ea"/>
                <a:cs typeface="+mn-cs"/>
              </a:rPr>
              <a:t>(</a:t>
            </a:r>
            <a:r>
              <a:rPr lang="en-GB" sz="1200" kern="1200" baseline="0" dirty="0" err="1" smtClean="0">
                <a:solidFill>
                  <a:schemeClr val="tx1"/>
                </a:solidFill>
                <a:latin typeface="+mn-lt"/>
                <a:ea typeface="+mn-ea"/>
                <a:cs typeface="+mn-cs"/>
              </a:rPr>
              <a:t>i</a:t>
            </a:r>
            <a:r>
              <a:rPr lang="en-GB" sz="1200" kern="1200" baseline="0" dirty="0" smtClean="0">
                <a:solidFill>
                  <a:schemeClr val="tx1"/>
                </a:solidFill>
                <a:latin typeface="+mn-lt"/>
                <a:ea typeface="+mn-ea"/>
                <a:cs typeface="+mn-cs"/>
              </a:rPr>
              <a:t>) are subject to similar risks;</a:t>
            </a:r>
          </a:p>
          <a:p>
            <a:r>
              <a:rPr lang="en-GB" sz="1200" kern="1200" baseline="0" dirty="0" smtClean="0">
                <a:solidFill>
                  <a:schemeClr val="tx1"/>
                </a:solidFill>
                <a:latin typeface="+mn-lt"/>
                <a:ea typeface="+mn-ea"/>
                <a:cs typeface="+mn-cs"/>
              </a:rPr>
              <a:t>(ii) are managed together as a single pool;</a:t>
            </a:r>
          </a:p>
          <a:p>
            <a:r>
              <a:rPr lang="en-GB" sz="1200" kern="1200" baseline="0" dirty="0" smtClean="0">
                <a:solidFill>
                  <a:schemeClr val="tx1"/>
                </a:solidFill>
                <a:latin typeface="+mn-lt"/>
                <a:ea typeface="+mn-ea"/>
                <a:cs typeface="+mn-cs"/>
              </a:rPr>
              <a:t>(iii) are priced similarly relative to the risk taken on; and</a:t>
            </a:r>
          </a:p>
          <a:p>
            <a:r>
              <a:rPr lang="en-GB" sz="1200" kern="1200" baseline="0" dirty="0" smtClean="0">
                <a:solidFill>
                  <a:schemeClr val="tx1"/>
                </a:solidFill>
                <a:latin typeface="+mn-lt"/>
                <a:ea typeface="+mn-ea"/>
                <a:cs typeface="+mn-cs"/>
              </a:rPr>
              <a:t>(iv) have similar duration and similar expected patterns of release of the residual/single margin.</a:t>
            </a:r>
          </a:p>
          <a:p>
            <a:r>
              <a:rPr lang="en-GB" sz="1200" kern="1200" baseline="0" dirty="0" smtClean="0">
                <a:solidFill>
                  <a:schemeClr val="tx1"/>
                </a:solidFill>
                <a:latin typeface="+mn-lt"/>
                <a:ea typeface="+mn-ea"/>
                <a:cs typeface="+mn-cs"/>
              </a:rPr>
              <a:t>These staff believe that the definition of portfolio proposed should achieve consistency with the principles</a:t>
            </a:r>
          </a:p>
          <a:p>
            <a:r>
              <a:rPr lang="en-GB" sz="1200" kern="1200" baseline="0" dirty="0" smtClean="0">
                <a:solidFill>
                  <a:schemeClr val="tx1"/>
                </a:solidFill>
                <a:latin typeface="+mn-lt"/>
                <a:ea typeface="+mn-ea"/>
                <a:cs typeface="+mn-cs"/>
              </a:rPr>
              <a:t>for releasing the residual/single margin as stated in the previous proposal.</a:t>
            </a:r>
          </a:p>
          <a:p>
            <a:pPr marL="0" marR="0" indent="0" algn="l" defTabSz="914400" rtl="0" eaLnBrk="0" fontAlgn="base" latinLnBrk="0" hangingPunct="0">
              <a:lnSpc>
                <a:spcPct val="100000"/>
              </a:lnSpc>
              <a:spcBef>
                <a:spcPct val="30000"/>
              </a:spcBef>
              <a:spcAft>
                <a:spcPct val="0"/>
              </a:spcAft>
              <a:buClrTx/>
              <a:buSzTx/>
              <a:buFontTx/>
              <a:buNone/>
              <a:tabLst/>
              <a:defRPr/>
            </a:pPr>
            <a:r>
              <a:rPr lang="en-GB" sz="1200" dirty="0" smtClean="0"/>
              <a:t>The first 3 criteria are the same as in previous proposal.</a:t>
            </a:r>
            <a:r>
              <a:rPr lang="en-GB" sz="1200" baseline="0" dirty="0" smtClean="0"/>
              <a:t> </a:t>
            </a:r>
            <a:r>
              <a:rPr lang="en-GB" sz="1200" dirty="0" smtClean="0"/>
              <a:t>A 4</a:t>
            </a:r>
            <a:r>
              <a:rPr lang="en-GB" sz="1200" baseline="30000" dirty="0" smtClean="0"/>
              <a:t>th</a:t>
            </a:r>
            <a:r>
              <a:rPr lang="en-GB" sz="1200" dirty="0" smtClean="0"/>
              <a:t> criteria is added to limit the maximum level of aggregation and to effectively eliminate the need for a cohort or sub-portfolio in tracking residual margin.</a:t>
            </a:r>
          </a:p>
          <a:p>
            <a:endParaRPr lang="en-GB" sz="1200" kern="1200" baseline="0" dirty="0" smtClean="0">
              <a:solidFill>
                <a:schemeClr val="tx1"/>
              </a:solidFill>
              <a:latin typeface="+mn-lt"/>
              <a:ea typeface="+mn-ea"/>
              <a:cs typeface="+mn-cs"/>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Rot="1" noChangeAspect="1" noTextEdit="1"/>
          </p:cNvSpPr>
          <p:nvPr>
            <p:ph type="sldImg"/>
          </p:nvPr>
        </p:nvSpPr>
        <p:spPr bwMode="auto">
          <a:xfrm>
            <a:off x="777875" y="766763"/>
            <a:ext cx="5543550" cy="3836987"/>
          </a:xfrm>
          <a:noFill/>
          <a:ln>
            <a:solidFill>
              <a:srgbClr val="000000"/>
            </a:solidFill>
            <a:miter lim="800000"/>
            <a:headEnd/>
            <a:tailEnd/>
          </a:ln>
        </p:spPr>
      </p:sp>
      <p:sp>
        <p:nvSpPr>
          <p:cNvPr id="44035" name="Rectangle 3"/>
          <p:cNvSpPr>
            <a:spLocks noGrp="1"/>
          </p:cNvSpPr>
          <p:nvPr>
            <p:ph type="body" idx="1"/>
          </p:nvPr>
        </p:nvSpPr>
        <p:spPr>
          <a:noFill/>
          <a:ln/>
        </p:spPr>
        <p:txBody>
          <a:bodyPr/>
          <a:lstStyle/>
          <a:p>
            <a:r>
              <a:rPr lang="en-US" sz="1200" kern="1200" dirty="0" smtClean="0">
                <a:solidFill>
                  <a:schemeClr val="tx1"/>
                </a:solidFill>
                <a:latin typeface="+mn-lt"/>
                <a:ea typeface="+mn-ea"/>
                <a:cs typeface="+mn-cs"/>
              </a:rPr>
              <a:t>Much of the debate centered on the characteristics</a:t>
            </a:r>
            <a:r>
              <a:rPr lang="en-US" sz="1200" kern="1200" baseline="0" dirty="0" smtClean="0">
                <a:solidFill>
                  <a:schemeClr val="tx1"/>
                </a:solidFill>
                <a:latin typeface="+mn-lt"/>
                <a:ea typeface="+mn-ea"/>
                <a:cs typeface="+mn-cs"/>
              </a:rPr>
              <a:t> of portfolio</a:t>
            </a:r>
            <a:r>
              <a:rPr lang="en-US" sz="1200" kern="1200" dirty="0" smtClean="0">
                <a:solidFill>
                  <a:schemeClr val="tx1"/>
                </a:solidFill>
                <a:latin typeface="+mn-lt"/>
                <a:ea typeface="+mn-ea"/>
                <a:cs typeface="+mn-cs"/>
              </a:rPr>
              <a:t>, why they are necessary factors in determining a portfolio, and their interplay together. In generally, between the FASB and the IASB there were two main points of debate:</a:t>
            </a:r>
            <a:endParaRPr lang="en-GB" sz="1200" kern="1200" dirty="0" smtClean="0">
              <a:solidFill>
                <a:schemeClr val="tx1"/>
              </a:solidFill>
              <a:latin typeface="+mn-lt"/>
              <a:ea typeface="+mn-ea"/>
              <a:cs typeface="+mn-cs"/>
            </a:endParaRPr>
          </a:p>
          <a:p>
            <a:pPr lvl="0"/>
            <a:r>
              <a:rPr lang="en-US" sz="1200" kern="1200" dirty="0" smtClean="0">
                <a:solidFill>
                  <a:schemeClr val="tx1"/>
                </a:solidFill>
                <a:latin typeface="+mn-lt"/>
                <a:ea typeface="+mn-ea"/>
                <a:cs typeface="+mn-cs"/>
              </a:rPr>
              <a:t>Whether items (</a:t>
            </a:r>
            <a:r>
              <a:rPr lang="en-US" sz="1200" kern="1200" dirty="0" err="1" smtClean="0">
                <a:solidFill>
                  <a:schemeClr val="tx1"/>
                </a:solidFill>
                <a:latin typeface="+mn-lt"/>
                <a:ea typeface="+mn-ea"/>
                <a:cs typeface="+mn-cs"/>
              </a:rPr>
              <a:t>i</a:t>
            </a:r>
            <a:r>
              <a:rPr lang="en-US" sz="1200" kern="1200" dirty="0" smtClean="0">
                <a:solidFill>
                  <a:schemeClr val="tx1"/>
                </a:solidFill>
                <a:latin typeface="+mn-lt"/>
                <a:ea typeface="+mn-ea"/>
                <a:cs typeface="+mn-cs"/>
              </a:rPr>
              <a:t>) through (iii) in either proposal are all necessary, whether they should be lumped together as a “single line”, or are they really indicators of a broader principle</a:t>
            </a:r>
            <a:r>
              <a:rPr lang="en-US" sz="1200" kern="1200" baseline="0" dirty="0" smtClean="0">
                <a:solidFill>
                  <a:schemeClr val="tx1"/>
                </a:solidFill>
                <a:latin typeface="+mn-lt"/>
                <a:ea typeface="+mn-ea"/>
                <a:cs typeface="+mn-cs"/>
              </a:rPr>
              <a:t>; and </a:t>
            </a:r>
          </a:p>
          <a:p>
            <a:pPr lvl="0"/>
            <a:r>
              <a:rPr lang="en-US" sz="1200" kern="1200" dirty="0" smtClean="0">
                <a:solidFill>
                  <a:schemeClr val="tx1"/>
                </a:solidFill>
                <a:latin typeface="+mn-lt"/>
                <a:ea typeface="+mn-ea"/>
                <a:cs typeface="+mn-cs"/>
              </a:rPr>
              <a:t>The release of the residual/single margin (i.e., item (iv) in the FASB Staff proposal and the broader principle in paragraph 3(b) of the IASB proposal).</a:t>
            </a:r>
          </a:p>
          <a:p>
            <a:pPr lvl="0"/>
            <a:endParaRPr lang="en-US" sz="1200" kern="1200" dirty="0" smtClean="0">
              <a:solidFill>
                <a:schemeClr val="tx1"/>
              </a:solidFill>
              <a:latin typeface="+mn-lt"/>
              <a:ea typeface="+mn-ea"/>
              <a:cs typeface="+mn-cs"/>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GB" sz="1200" kern="1200" dirty="0" smtClean="0">
                <a:solidFill>
                  <a:schemeClr val="tx1"/>
                </a:solidFill>
                <a:latin typeface="+mn-lt"/>
                <a:ea typeface="+mn-ea"/>
                <a:cs typeface="+mn-cs"/>
              </a:rPr>
              <a:t>To the first point,</a:t>
            </a:r>
            <a:r>
              <a:rPr lang="en-GB" sz="1200" kern="1200" baseline="0" dirty="0" smtClean="0">
                <a:solidFill>
                  <a:schemeClr val="tx1"/>
                </a:solidFill>
                <a:latin typeface="+mn-lt"/>
                <a:ea typeface="+mn-ea"/>
                <a:cs typeface="+mn-cs"/>
              </a:rPr>
              <a:t> one</a:t>
            </a:r>
            <a:r>
              <a:rPr lang="en-GB" sz="1200" kern="1200" dirty="0" smtClean="0">
                <a:solidFill>
                  <a:schemeClr val="tx1"/>
                </a:solidFill>
                <a:latin typeface="+mn-lt"/>
                <a:ea typeface="+mn-ea"/>
                <a:cs typeface="+mn-cs"/>
              </a:rPr>
              <a:t> FASB member expressed a belief that the recommended application guidance on the definition of a portfolio of insurance contracts was redundant. Specifically, he believed that the staffs’ proposed application guidance surrounding the above principles inferred a need to disaggregate under each indicator (i.e., similar risks, managed together and priced similarly) separately – thereby creating a ‘narrowing’ effect, when he believed the intention was to consider all such indicators collectively. The staffs confirmed that the intention of the proposal was to consider all indicators collectively as they noted that they were attempting to put in a cap on the highest level of contract aggregation an insurer could explore prior to calculating the margin and evaluating onerous contracts.</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GB" sz="1200" kern="1200" dirty="0" smtClean="0">
              <a:solidFill>
                <a:schemeClr val="tx1"/>
              </a:solidFill>
              <a:latin typeface="+mn-lt"/>
              <a:ea typeface="+mn-ea"/>
              <a:cs typeface="+mn-cs"/>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GB" sz="1200" kern="1200" dirty="0" smtClean="0">
                <a:solidFill>
                  <a:schemeClr val="tx1"/>
                </a:solidFill>
                <a:latin typeface="+mn-lt"/>
                <a:ea typeface="+mn-ea"/>
                <a:cs typeface="+mn-cs"/>
              </a:rPr>
              <a:t>He expressed a belief that the ‘managed together as a single pool’ indicator was not necessary. However, multiple IASB members rebutted this view in stating that even if investment and insurance components of a contract are truly distinct, they can still be managed together as a single pool and therefore should be considered in defining a portfolio. </a:t>
            </a:r>
          </a:p>
          <a:p>
            <a:pPr lvl="0"/>
            <a:endParaRPr lang="en-US" sz="1200" kern="1200" dirty="0" smtClean="0">
              <a:solidFill>
                <a:schemeClr val="tx1"/>
              </a:solidFill>
              <a:latin typeface="+mn-lt"/>
              <a:ea typeface="+mn-ea"/>
              <a:cs typeface="+mn-cs"/>
            </a:endParaRPr>
          </a:p>
          <a:p>
            <a:pPr lvl="0"/>
            <a:r>
              <a:rPr lang="en-US" sz="1200" kern="1200" dirty="0" smtClean="0">
                <a:solidFill>
                  <a:schemeClr val="tx1"/>
                </a:solidFill>
                <a:latin typeface="+mn-lt"/>
                <a:ea typeface="+mn-ea"/>
                <a:cs typeface="+mn-cs"/>
              </a:rPr>
              <a:t>The second area of focus was on consideration of the release of the residual/single margin (i.e., item (iv) in the FASB Staff proposal and the broader principle in paragraph 3(b) of the IASB proposal).</a:t>
            </a:r>
            <a:endParaRPr lang="en-GB" sz="1200" kern="1200" dirty="0" smtClean="0">
              <a:solidFill>
                <a:schemeClr val="tx1"/>
              </a:solidFill>
              <a:latin typeface="+mn-lt"/>
              <a:ea typeface="+mn-ea"/>
              <a:cs typeface="+mn-cs"/>
            </a:endParaRPr>
          </a:p>
          <a:p>
            <a:pPr marL="0" marR="0" indent="0" algn="just" defTabSz="914400" rtl="0" eaLnBrk="0" fontAlgn="base" latinLnBrk="0" hangingPunct="0">
              <a:lnSpc>
                <a:spcPct val="100000"/>
              </a:lnSpc>
              <a:spcBef>
                <a:spcPts val="600"/>
              </a:spcBef>
              <a:spcAft>
                <a:spcPts val="0"/>
              </a:spcAft>
              <a:buClrTx/>
              <a:buSzTx/>
              <a:buFontTx/>
              <a:buNone/>
              <a:tabLst/>
              <a:defRPr/>
            </a:pPr>
            <a:endParaRPr lang="en-GB" sz="1200" kern="1200" dirty="0" smtClean="0">
              <a:solidFill>
                <a:schemeClr val="tx1"/>
              </a:solidFill>
              <a:latin typeface="+mn-lt"/>
              <a:ea typeface="+mn-ea"/>
              <a:cs typeface="+mn-cs"/>
            </a:endParaRPr>
          </a:p>
          <a:p>
            <a:pPr marL="0" marR="0" indent="0" algn="just" defTabSz="914400" rtl="0" eaLnBrk="0" fontAlgn="base" latinLnBrk="0" hangingPunct="0">
              <a:lnSpc>
                <a:spcPct val="100000"/>
              </a:lnSpc>
              <a:spcBef>
                <a:spcPts val="600"/>
              </a:spcBef>
              <a:spcAft>
                <a:spcPts val="0"/>
              </a:spcAft>
              <a:buClrTx/>
              <a:buSzTx/>
              <a:buFontTx/>
              <a:buNone/>
              <a:tabLst/>
              <a:defRPr/>
            </a:pPr>
            <a:r>
              <a:rPr lang="en-GB" sz="1200" kern="1200" dirty="0" smtClean="0">
                <a:solidFill>
                  <a:schemeClr val="tx1"/>
                </a:solidFill>
                <a:latin typeface="+mn-lt"/>
                <a:ea typeface="+mn-ea"/>
                <a:cs typeface="+mn-cs"/>
              </a:rPr>
              <a:t>This same FASB member expressed a belief that the concept of similar duration and expected pattern of release of the single margin should be included in the definition of the portfolio; effectively viewing it as an indicator in application of the core principle underlying the expected pattern of release of the single margin. He noted that in accordance with the FASB model, where release of the single margin would not be more akin to straight-line, and instead on a risk basis, the guidance on similar duration and expected pattern of release would be necessary given that the risk release would need to be at the same level as the onerous contract test.</a:t>
            </a:r>
          </a:p>
          <a:p>
            <a:pPr marL="0" marR="0" lvl="0" indent="0" algn="just" defTabSz="914400" rtl="0" eaLnBrk="0" fontAlgn="base" latinLnBrk="0" hangingPunct="0">
              <a:lnSpc>
                <a:spcPct val="100000"/>
              </a:lnSpc>
              <a:spcBef>
                <a:spcPts val="600"/>
              </a:spcBef>
              <a:spcAft>
                <a:spcPts val="0"/>
              </a:spcAft>
              <a:buClrTx/>
              <a:buSzTx/>
              <a:buFontTx/>
              <a:buNone/>
              <a:tabLst/>
              <a:defRPr/>
            </a:pPr>
            <a:endParaRPr lang="en-GB" sz="1200" kern="1200" dirty="0" smtClean="0">
              <a:solidFill>
                <a:schemeClr val="tx1"/>
              </a:solidFill>
              <a:latin typeface="+mn-lt"/>
              <a:ea typeface="+mn-ea"/>
              <a:cs typeface="+mn-cs"/>
            </a:endParaRPr>
          </a:p>
          <a:p>
            <a:pPr marL="0" marR="0" lvl="0" indent="0" algn="just" defTabSz="914400" rtl="0" eaLnBrk="0" fontAlgn="base" latinLnBrk="0" hangingPunct="0">
              <a:lnSpc>
                <a:spcPct val="100000"/>
              </a:lnSpc>
              <a:spcBef>
                <a:spcPts val="600"/>
              </a:spcBef>
              <a:spcAft>
                <a:spcPts val="0"/>
              </a:spcAft>
              <a:buClrTx/>
              <a:buSzTx/>
              <a:buFontTx/>
              <a:buNone/>
              <a:tabLst/>
              <a:defRPr/>
            </a:pPr>
            <a:r>
              <a:rPr lang="en-GB" sz="1200" kern="1200" dirty="0" smtClean="0">
                <a:solidFill>
                  <a:schemeClr val="tx1"/>
                </a:solidFill>
                <a:latin typeface="+mn-lt"/>
                <a:ea typeface="+mn-ea"/>
                <a:cs typeface="+mn-cs"/>
              </a:rPr>
              <a:t>FASB members generally supported this feedback, and with little additional debate, the FASB expressed tentative support for applying the portfolio as the unit of account to determine the single margin, release the single margin and perform the onerous test. </a:t>
            </a:r>
          </a:p>
          <a:p>
            <a:pPr marL="0" marR="0" lvl="0" indent="0" algn="just" defTabSz="914400" rtl="0" eaLnBrk="0" fontAlgn="base" latinLnBrk="0" hangingPunct="0">
              <a:lnSpc>
                <a:spcPct val="100000"/>
              </a:lnSpc>
              <a:spcBef>
                <a:spcPts val="600"/>
              </a:spcBef>
              <a:spcAft>
                <a:spcPts val="0"/>
              </a:spcAft>
              <a:buClrTx/>
              <a:buSzTx/>
              <a:buFontTx/>
              <a:buNone/>
              <a:tabLst/>
              <a:defRPr/>
            </a:pPr>
            <a:endParaRPr lang="en-GB" sz="1200" kern="1200" dirty="0" smtClean="0">
              <a:solidFill>
                <a:schemeClr val="tx1"/>
              </a:solidFill>
              <a:latin typeface="+mn-lt"/>
              <a:ea typeface="+mn-ea"/>
              <a:cs typeface="+mn-cs"/>
            </a:endParaRPr>
          </a:p>
          <a:p>
            <a:pPr marL="0" marR="0" lvl="0" indent="0" algn="just" defTabSz="914400" rtl="0" eaLnBrk="0" fontAlgn="base" latinLnBrk="0" hangingPunct="0">
              <a:lnSpc>
                <a:spcPct val="100000"/>
              </a:lnSpc>
              <a:spcBef>
                <a:spcPts val="600"/>
              </a:spcBef>
              <a:spcAft>
                <a:spcPts val="0"/>
              </a:spcAft>
              <a:buClrTx/>
              <a:buSzTx/>
              <a:buFontTx/>
              <a:buNone/>
              <a:tabLst/>
              <a:defRPr/>
            </a:pPr>
            <a:r>
              <a:rPr lang="en-GB" sz="1200" kern="1200" dirty="0" smtClean="0">
                <a:solidFill>
                  <a:schemeClr val="tx1"/>
                </a:solidFill>
                <a:latin typeface="+mn-lt"/>
                <a:ea typeface="+mn-ea"/>
                <a:cs typeface="+mn-cs"/>
              </a:rPr>
              <a:t>A portfolio of insurance contracts would be defined as contracts that are: (1) subject to similar risks, (2) priced similarly relative to the risk taken on and (3) have similar duration and similar expected patterns of release of the single margin, with all such indicators viewed collectively to avoid a narrowing effect. However, in the interest of avoiding a convergence difference with the IASB, the FASB did not object to also including the ‘managed together as a single pool’ indicator in the definition of a portfolio.</a:t>
            </a:r>
          </a:p>
          <a:p>
            <a:pPr marL="0" marR="0" lvl="0" indent="0" algn="just" defTabSz="914400" rtl="0" eaLnBrk="0" fontAlgn="base" latinLnBrk="0" hangingPunct="0">
              <a:lnSpc>
                <a:spcPct val="100000"/>
              </a:lnSpc>
              <a:spcBef>
                <a:spcPts val="600"/>
              </a:spcBef>
              <a:spcAft>
                <a:spcPts val="0"/>
              </a:spcAft>
              <a:buClrTx/>
              <a:buSzTx/>
              <a:buFontTx/>
              <a:buNone/>
              <a:tabLst/>
              <a:defRPr/>
            </a:pPr>
            <a:endParaRPr lang="en-GB" sz="1200" kern="1200" dirty="0" smtClean="0">
              <a:solidFill>
                <a:schemeClr val="tx1"/>
              </a:solidFill>
              <a:latin typeface="+mn-lt"/>
              <a:ea typeface="+mn-ea"/>
              <a:cs typeface="+mn-cs"/>
            </a:endParaRPr>
          </a:p>
          <a:p>
            <a:pPr marL="0" marR="0" lvl="0" indent="0" algn="just" defTabSz="914400" rtl="0" eaLnBrk="0" fontAlgn="base" latinLnBrk="0" hangingPunct="0">
              <a:lnSpc>
                <a:spcPct val="100000"/>
              </a:lnSpc>
              <a:spcBef>
                <a:spcPts val="600"/>
              </a:spcBef>
              <a:spcAft>
                <a:spcPts val="0"/>
              </a:spcAft>
              <a:buClrTx/>
              <a:buSzTx/>
              <a:buFontTx/>
              <a:buNone/>
              <a:tabLst/>
              <a:defRPr/>
            </a:pPr>
            <a:r>
              <a:rPr lang="en-GB" sz="1200" kern="1200" dirty="0" smtClean="0">
                <a:solidFill>
                  <a:schemeClr val="tx1"/>
                </a:solidFill>
                <a:latin typeface="+mn-lt"/>
                <a:ea typeface="+mn-ea"/>
                <a:cs typeface="+mn-cs"/>
              </a:rPr>
              <a:t>Many IASB members, considering the proposals outlined by the staffs, questioned whether the above indicators (i.e., similar risks, managed together and priced similarly) are indicators of a broader principle. These Board members expressed a belief that the basic principle underlying the unit of account determination was to prevent grouping of loss-making and profitable contracts for purposes of performing the onerous test. These IASB members wanted to put a general</a:t>
            </a:r>
            <a:r>
              <a:rPr lang="en-GB" sz="1200" kern="1200" baseline="0" dirty="0" smtClean="0">
                <a:solidFill>
                  <a:schemeClr val="tx1"/>
                </a:solidFill>
                <a:latin typeface="+mn-lt"/>
                <a:ea typeface="+mn-ea"/>
                <a:cs typeface="+mn-cs"/>
              </a:rPr>
              <a:t> principle instead of specific indicators, but in the end the indicators were retained for fear of them being ignored otherwise.</a:t>
            </a:r>
          </a:p>
          <a:p>
            <a:pPr marL="0" marR="0" lvl="0" indent="0" algn="just" defTabSz="914400" rtl="0" eaLnBrk="0" fontAlgn="base" latinLnBrk="0" hangingPunct="0">
              <a:lnSpc>
                <a:spcPct val="100000"/>
              </a:lnSpc>
              <a:spcBef>
                <a:spcPts val="600"/>
              </a:spcBef>
              <a:spcAft>
                <a:spcPts val="0"/>
              </a:spcAft>
              <a:buClrTx/>
              <a:buSzTx/>
              <a:buFontTx/>
              <a:buNone/>
              <a:tabLst/>
              <a:defRPr/>
            </a:pPr>
            <a:r>
              <a:rPr lang="en-GB" sz="1200" kern="1200" baseline="0" dirty="0" smtClean="0">
                <a:solidFill>
                  <a:schemeClr val="tx1"/>
                </a:solidFill>
                <a:latin typeface="+mn-lt"/>
                <a:ea typeface="+mn-ea"/>
                <a:cs typeface="+mn-cs"/>
              </a:rPr>
              <a:t>When put to vote IASB voted for Alternative 1. </a:t>
            </a:r>
          </a:p>
          <a:p>
            <a:pPr marL="0" marR="0" lvl="0" indent="0" algn="just" defTabSz="914400" rtl="0" eaLnBrk="0" fontAlgn="base" latinLnBrk="0" hangingPunct="0">
              <a:lnSpc>
                <a:spcPct val="100000"/>
              </a:lnSpc>
              <a:spcBef>
                <a:spcPts val="600"/>
              </a:spcBef>
              <a:spcAft>
                <a:spcPts val="0"/>
              </a:spcAft>
              <a:buClrTx/>
              <a:buSzTx/>
              <a:buFontTx/>
              <a:buNone/>
              <a:tabLst/>
              <a:defRPr/>
            </a:pPr>
            <a:endParaRPr lang="en-GB" sz="1200" kern="1200" dirty="0" smtClean="0">
              <a:solidFill>
                <a:schemeClr val="tx1"/>
              </a:solidFill>
              <a:latin typeface="+mn-lt"/>
              <a:ea typeface="+mn-ea"/>
              <a:cs typeface="+mn-cs"/>
            </a:endParaRPr>
          </a:p>
          <a:p>
            <a:pPr marL="0" marR="0" lvl="0" indent="0" algn="just" defTabSz="914400" rtl="0" eaLnBrk="0" fontAlgn="base" latinLnBrk="0" hangingPunct="0">
              <a:lnSpc>
                <a:spcPct val="100000"/>
              </a:lnSpc>
              <a:spcBef>
                <a:spcPts val="600"/>
              </a:spcBef>
              <a:spcAft>
                <a:spcPts val="0"/>
              </a:spcAft>
              <a:buClrTx/>
              <a:buSzTx/>
              <a:buFontTx/>
              <a:buNone/>
              <a:tabLst/>
              <a:defRPr/>
            </a:pPr>
            <a:r>
              <a:rPr lang="en-GB" sz="1200" kern="1200" dirty="0" smtClean="0">
                <a:solidFill>
                  <a:schemeClr val="tx1"/>
                </a:solidFill>
                <a:latin typeface="+mn-lt"/>
                <a:ea typeface="+mn-ea"/>
                <a:cs typeface="+mn-cs"/>
              </a:rPr>
              <a:t>A portfolio of insurance contracts should be defined as contracts that are: (1) subject to similar risks, (2) managed together as a single pool and (3) priced similarly relative to the risk taken on, with all such indicators viewed collectively to avoid a narrowing effect. The unit of account used to release the residual margin would not be prescribed. </a:t>
            </a:r>
            <a:endParaRPr lang="en-GB" sz="1200" kern="1200" baseline="0" dirty="0" smtClean="0">
              <a:solidFill>
                <a:schemeClr val="tx1"/>
              </a:solidFill>
              <a:latin typeface="+mn-lt"/>
              <a:ea typeface="+mn-ea"/>
              <a:cs typeface="+mn-cs"/>
            </a:endParaRPr>
          </a:p>
          <a:p>
            <a:pPr marL="0" marR="0" lvl="0" indent="0" algn="just" defTabSz="914400" rtl="0" eaLnBrk="0" fontAlgn="base" latinLnBrk="0" hangingPunct="0">
              <a:lnSpc>
                <a:spcPct val="100000"/>
              </a:lnSpc>
              <a:spcBef>
                <a:spcPts val="600"/>
              </a:spcBef>
              <a:spcAft>
                <a:spcPts val="0"/>
              </a:spcAft>
              <a:buClrTx/>
              <a:buSzTx/>
              <a:buFontTx/>
              <a:buNone/>
              <a:tabLst/>
              <a:defRPr/>
            </a:pPr>
            <a:endParaRPr lang="en-GB" sz="1200" kern="1200" baseline="0" dirty="0" smtClean="0">
              <a:solidFill>
                <a:schemeClr val="tx1"/>
              </a:solidFill>
              <a:latin typeface="+mn-lt"/>
              <a:ea typeface="+mn-ea"/>
              <a:cs typeface="+mn-cs"/>
            </a:endParaRPr>
          </a:p>
          <a:p>
            <a:pPr marL="0" marR="0" lvl="0" indent="0" algn="just" defTabSz="914400" rtl="0" eaLnBrk="0" fontAlgn="base" latinLnBrk="0" hangingPunct="0">
              <a:lnSpc>
                <a:spcPct val="100000"/>
              </a:lnSpc>
              <a:spcBef>
                <a:spcPts val="600"/>
              </a:spcBef>
              <a:spcAft>
                <a:spcPts val="0"/>
              </a:spcAft>
              <a:buClrTx/>
              <a:buSzTx/>
              <a:buFontTx/>
              <a:buNone/>
              <a:tabLst/>
              <a:defRPr/>
            </a:pPr>
            <a:r>
              <a:rPr lang="en-GB" sz="1200" kern="1200" dirty="0" smtClean="0">
                <a:solidFill>
                  <a:schemeClr val="tx1"/>
                </a:solidFill>
                <a:latin typeface="+mn-lt"/>
                <a:ea typeface="+mn-ea"/>
                <a:cs typeface="+mn-cs"/>
              </a:rPr>
              <a:t>Given that the above tentative decisions resulted in non-convergence between the IASB and FASB, the FASB chair sought to consider whether a converged solution could be reached. While both Boards expressed a view that the differences in tentative decisions would not be expected to yield significantly different results, neither Board was willing to change its tentative decisions out of concern of unintended consequences and related implications on other decisions taken. Therefore, the Boards retained their tentative decisions as set forth above. However, the IASB and FASB staffs agreed to work together in drafting to ensure that while the language in both proposals may offer certain variances, the objectives achieved are the same.</a:t>
            </a:r>
          </a:p>
          <a:p>
            <a:pPr marL="0" marR="0" lvl="0" indent="0" algn="just" defTabSz="914400" rtl="0" eaLnBrk="0" fontAlgn="base" latinLnBrk="0" hangingPunct="0">
              <a:lnSpc>
                <a:spcPct val="100000"/>
              </a:lnSpc>
              <a:spcBef>
                <a:spcPts val="600"/>
              </a:spcBef>
              <a:spcAft>
                <a:spcPts val="0"/>
              </a:spcAft>
              <a:buClrTx/>
              <a:buSzTx/>
              <a:buFontTx/>
              <a:buNone/>
              <a:tabLst/>
              <a:defRPr/>
            </a:pPr>
            <a:r>
              <a:rPr lang="en-GB" sz="1200" kern="1200" baseline="0" dirty="0" smtClean="0">
                <a:solidFill>
                  <a:schemeClr val="tx1"/>
                </a:solidFill>
                <a:latin typeface="+mn-lt"/>
                <a:ea typeface="+mn-ea"/>
                <a:cs typeface="+mn-cs"/>
              </a:rPr>
              <a:t> </a:t>
            </a:r>
            <a:endParaRPr lang="en-GB" sz="1200" kern="1200" dirty="0" smtClean="0">
              <a:solidFill>
                <a:schemeClr val="tx1"/>
              </a:solidFill>
              <a:latin typeface="+mn-lt"/>
              <a:ea typeface="+mn-ea"/>
              <a:cs typeface="+mn-cs"/>
            </a:endParaRPr>
          </a:p>
          <a:p>
            <a:pPr marL="0" marR="0" indent="0" algn="just" defTabSz="914400" rtl="0" eaLnBrk="0" fontAlgn="base" latinLnBrk="0" hangingPunct="0">
              <a:lnSpc>
                <a:spcPct val="100000"/>
              </a:lnSpc>
              <a:spcBef>
                <a:spcPts val="600"/>
              </a:spcBef>
              <a:spcAft>
                <a:spcPts val="0"/>
              </a:spcAft>
              <a:buClrTx/>
              <a:buSzTx/>
              <a:buFontTx/>
              <a:buNone/>
              <a:tabLst/>
              <a:defRPr/>
            </a:pPr>
            <a:endParaRPr lang="en-GB" sz="1200" kern="1200" dirty="0" smtClean="0">
              <a:solidFill>
                <a:schemeClr val="tx1"/>
              </a:solidFill>
              <a:latin typeface="+mn-lt"/>
              <a:ea typeface="+mn-ea"/>
              <a:cs typeface="+mn-cs"/>
            </a:endParaRPr>
          </a:p>
          <a:p>
            <a:pPr algn="just">
              <a:spcBef>
                <a:spcPts val="600"/>
              </a:spcBef>
              <a:spcAft>
                <a:spcPts val="0"/>
              </a:spcAft>
            </a:pPr>
            <a:endParaRPr lang="en-GB" sz="1200" dirty="0" smtClean="0">
              <a:latin typeface="Times New Roman"/>
              <a:ea typeface="Times New Roman"/>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Rot="1" noChangeAspect="1" noTextEdit="1"/>
          </p:cNvSpPr>
          <p:nvPr>
            <p:ph type="sldImg"/>
          </p:nvPr>
        </p:nvSpPr>
        <p:spPr bwMode="auto">
          <a:xfrm>
            <a:off x="777875" y="766763"/>
            <a:ext cx="5543550" cy="3836987"/>
          </a:xfrm>
          <a:noFill/>
          <a:ln>
            <a:solidFill>
              <a:srgbClr val="000000"/>
            </a:solidFill>
            <a:miter lim="800000"/>
            <a:headEnd/>
            <a:tailEnd/>
          </a:ln>
        </p:spPr>
      </p:sp>
      <p:sp>
        <p:nvSpPr>
          <p:cNvPr id="44035" name="Rectangle 3"/>
          <p:cNvSpPr>
            <a:spLocks noGrp="1"/>
          </p:cNvSpPr>
          <p:nvPr>
            <p:ph type="body" idx="1"/>
          </p:nvPr>
        </p:nvSpPr>
        <p:spPr>
          <a:noFill/>
          <a:ln/>
        </p:spPr>
        <p:txBody>
          <a:bodyPr/>
          <a:lstStyle/>
          <a:p>
            <a:r>
              <a:rPr lang="en-US" sz="1200" kern="1200" dirty="0" smtClean="0">
                <a:solidFill>
                  <a:schemeClr val="tx1"/>
                </a:solidFill>
                <a:latin typeface="+mn-lt"/>
                <a:ea typeface="+mn-ea"/>
                <a:cs typeface="+mn-cs"/>
              </a:rPr>
              <a:t>Much of the debate centered on the characteristics</a:t>
            </a:r>
            <a:r>
              <a:rPr lang="en-US" sz="1200" kern="1200" baseline="0" dirty="0" smtClean="0">
                <a:solidFill>
                  <a:schemeClr val="tx1"/>
                </a:solidFill>
                <a:latin typeface="+mn-lt"/>
                <a:ea typeface="+mn-ea"/>
                <a:cs typeface="+mn-cs"/>
              </a:rPr>
              <a:t> of portfolio</a:t>
            </a:r>
            <a:r>
              <a:rPr lang="en-US" sz="1200" kern="1200" dirty="0" smtClean="0">
                <a:solidFill>
                  <a:schemeClr val="tx1"/>
                </a:solidFill>
                <a:latin typeface="+mn-lt"/>
                <a:ea typeface="+mn-ea"/>
                <a:cs typeface="+mn-cs"/>
              </a:rPr>
              <a:t>, why they are necessary factors in determining a portfolio, and their interplay together. In generally, between the FASB and the IASB there were two main points of debate:</a:t>
            </a:r>
            <a:endParaRPr lang="en-GB" sz="1200" kern="1200" dirty="0" smtClean="0">
              <a:solidFill>
                <a:schemeClr val="tx1"/>
              </a:solidFill>
              <a:latin typeface="+mn-lt"/>
              <a:ea typeface="+mn-ea"/>
              <a:cs typeface="+mn-cs"/>
            </a:endParaRPr>
          </a:p>
          <a:p>
            <a:pPr lvl="0"/>
            <a:r>
              <a:rPr lang="en-US" sz="1200" kern="1200" dirty="0" smtClean="0">
                <a:solidFill>
                  <a:schemeClr val="tx1"/>
                </a:solidFill>
                <a:latin typeface="+mn-lt"/>
                <a:ea typeface="+mn-ea"/>
                <a:cs typeface="+mn-cs"/>
              </a:rPr>
              <a:t>Whether items (</a:t>
            </a:r>
            <a:r>
              <a:rPr lang="en-US" sz="1200" kern="1200" dirty="0" err="1" smtClean="0">
                <a:solidFill>
                  <a:schemeClr val="tx1"/>
                </a:solidFill>
                <a:latin typeface="+mn-lt"/>
                <a:ea typeface="+mn-ea"/>
                <a:cs typeface="+mn-cs"/>
              </a:rPr>
              <a:t>i</a:t>
            </a:r>
            <a:r>
              <a:rPr lang="en-US" sz="1200" kern="1200" dirty="0" smtClean="0">
                <a:solidFill>
                  <a:schemeClr val="tx1"/>
                </a:solidFill>
                <a:latin typeface="+mn-lt"/>
                <a:ea typeface="+mn-ea"/>
                <a:cs typeface="+mn-cs"/>
              </a:rPr>
              <a:t>) through (iii) in either proposal are all necessary, whether they should be lumped together as a “single line”, or are they really indicators of a broader principle</a:t>
            </a:r>
            <a:r>
              <a:rPr lang="en-US" sz="1200" kern="1200" baseline="0" dirty="0" smtClean="0">
                <a:solidFill>
                  <a:schemeClr val="tx1"/>
                </a:solidFill>
                <a:latin typeface="+mn-lt"/>
                <a:ea typeface="+mn-ea"/>
                <a:cs typeface="+mn-cs"/>
              </a:rPr>
              <a:t>; and </a:t>
            </a:r>
          </a:p>
          <a:p>
            <a:pPr lvl="0"/>
            <a:r>
              <a:rPr lang="en-US" sz="1200" kern="1200" dirty="0" smtClean="0">
                <a:solidFill>
                  <a:schemeClr val="tx1"/>
                </a:solidFill>
                <a:latin typeface="+mn-lt"/>
                <a:ea typeface="+mn-ea"/>
                <a:cs typeface="+mn-cs"/>
              </a:rPr>
              <a:t>The release of the residual/single margin (i.e., item (iv) in the FASB Staff proposal and the broader principle in paragraph 3(b) of the IASB proposal).</a:t>
            </a:r>
          </a:p>
          <a:p>
            <a:pPr lvl="0"/>
            <a:endParaRPr lang="en-US" sz="1200" kern="1200" dirty="0" smtClean="0">
              <a:solidFill>
                <a:schemeClr val="tx1"/>
              </a:solidFill>
              <a:latin typeface="+mn-lt"/>
              <a:ea typeface="+mn-ea"/>
              <a:cs typeface="+mn-cs"/>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GB" sz="1200" kern="1200" dirty="0" smtClean="0">
                <a:solidFill>
                  <a:schemeClr val="tx1"/>
                </a:solidFill>
                <a:latin typeface="+mn-lt"/>
                <a:ea typeface="+mn-ea"/>
                <a:cs typeface="+mn-cs"/>
              </a:rPr>
              <a:t>To the first point,</a:t>
            </a:r>
            <a:r>
              <a:rPr lang="en-GB" sz="1200" kern="1200" baseline="0" dirty="0" smtClean="0">
                <a:solidFill>
                  <a:schemeClr val="tx1"/>
                </a:solidFill>
                <a:latin typeface="+mn-lt"/>
                <a:ea typeface="+mn-ea"/>
                <a:cs typeface="+mn-cs"/>
              </a:rPr>
              <a:t> one</a:t>
            </a:r>
            <a:r>
              <a:rPr lang="en-GB" sz="1200" kern="1200" dirty="0" smtClean="0">
                <a:solidFill>
                  <a:schemeClr val="tx1"/>
                </a:solidFill>
                <a:latin typeface="+mn-lt"/>
                <a:ea typeface="+mn-ea"/>
                <a:cs typeface="+mn-cs"/>
              </a:rPr>
              <a:t> FASB member expressed a belief that the recommended application guidance on the definition of a portfolio of insurance contracts was redundant. Specifically, he believed that the staffs’ proposed application guidance surrounding the above principles inferred a need to disaggregate under each indicator (i.e., similar risks, managed together and priced similarly) separately – thereby creating a ‘narrowing’ effect, when he believed the intention was to consider all such indicators collectively. The staffs confirmed that the intention of the proposal was to consider all indicators collectively as they noted that they were attempting to put in a cap on the highest level of contract aggregation an insurer could explore prior to calculating the margin and evaluating onerous contracts.</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GB" sz="1200" kern="1200" dirty="0" smtClean="0">
              <a:solidFill>
                <a:schemeClr val="tx1"/>
              </a:solidFill>
              <a:latin typeface="+mn-lt"/>
              <a:ea typeface="+mn-ea"/>
              <a:cs typeface="+mn-cs"/>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GB" sz="1200" kern="1200" dirty="0" smtClean="0">
                <a:solidFill>
                  <a:schemeClr val="tx1"/>
                </a:solidFill>
                <a:latin typeface="+mn-lt"/>
                <a:ea typeface="+mn-ea"/>
                <a:cs typeface="+mn-cs"/>
              </a:rPr>
              <a:t>He expressed a belief that the ‘managed together as a single pool’ indicator was not necessary. However, multiple IASB members rebutted this view in stating that even if investment and insurance components of a contract are truly distinct, they can still be managed together as a single pool and therefore should be considered in defining a portfolio. </a:t>
            </a:r>
          </a:p>
          <a:p>
            <a:pPr lvl="0"/>
            <a:endParaRPr lang="en-US" sz="1200" kern="1200" dirty="0" smtClean="0">
              <a:solidFill>
                <a:schemeClr val="tx1"/>
              </a:solidFill>
              <a:latin typeface="+mn-lt"/>
              <a:ea typeface="+mn-ea"/>
              <a:cs typeface="+mn-cs"/>
            </a:endParaRPr>
          </a:p>
          <a:p>
            <a:pPr lvl="0"/>
            <a:r>
              <a:rPr lang="en-US" sz="1200" kern="1200" dirty="0" smtClean="0">
                <a:solidFill>
                  <a:schemeClr val="tx1"/>
                </a:solidFill>
                <a:latin typeface="+mn-lt"/>
                <a:ea typeface="+mn-ea"/>
                <a:cs typeface="+mn-cs"/>
              </a:rPr>
              <a:t>The second area of focus was on consideration of the release of the residual/single margin (i.e., item (iv) in the FASB Staff proposal and the broader principle in paragraph 3(b) of the IASB proposal).</a:t>
            </a:r>
            <a:endParaRPr lang="en-GB" sz="1200" kern="1200" dirty="0" smtClean="0">
              <a:solidFill>
                <a:schemeClr val="tx1"/>
              </a:solidFill>
              <a:latin typeface="+mn-lt"/>
              <a:ea typeface="+mn-ea"/>
              <a:cs typeface="+mn-cs"/>
            </a:endParaRPr>
          </a:p>
          <a:p>
            <a:pPr marL="0" marR="0" indent="0" algn="just" defTabSz="914400" rtl="0" eaLnBrk="0" fontAlgn="base" latinLnBrk="0" hangingPunct="0">
              <a:lnSpc>
                <a:spcPct val="100000"/>
              </a:lnSpc>
              <a:spcBef>
                <a:spcPts val="600"/>
              </a:spcBef>
              <a:spcAft>
                <a:spcPts val="0"/>
              </a:spcAft>
              <a:buClrTx/>
              <a:buSzTx/>
              <a:buFontTx/>
              <a:buNone/>
              <a:tabLst/>
              <a:defRPr/>
            </a:pPr>
            <a:endParaRPr lang="en-GB" sz="1200" kern="1200" dirty="0" smtClean="0">
              <a:solidFill>
                <a:schemeClr val="tx1"/>
              </a:solidFill>
              <a:latin typeface="+mn-lt"/>
              <a:ea typeface="+mn-ea"/>
              <a:cs typeface="+mn-cs"/>
            </a:endParaRPr>
          </a:p>
          <a:p>
            <a:pPr marL="0" marR="0" indent="0" algn="just" defTabSz="914400" rtl="0" eaLnBrk="0" fontAlgn="base" latinLnBrk="0" hangingPunct="0">
              <a:lnSpc>
                <a:spcPct val="100000"/>
              </a:lnSpc>
              <a:spcBef>
                <a:spcPts val="600"/>
              </a:spcBef>
              <a:spcAft>
                <a:spcPts val="0"/>
              </a:spcAft>
              <a:buClrTx/>
              <a:buSzTx/>
              <a:buFontTx/>
              <a:buNone/>
              <a:tabLst/>
              <a:defRPr/>
            </a:pPr>
            <a:r>
              <a:rPr lang="en-GB" sz="1200" kern="1200" dirty="0" smtClean="0">
                <a:solidFill>
                  <a:schemeClr val="tx1"/>
                </a:solidFill>
                <a:latin typeface="+mn-lt"/>
                <a:ea typeface="+mn-ea"/>
                <a:cs typeface="+mn-cs"/>
              </a:rPr>
              <a:t>This same FASB member expressed a belief that the concept of similar duration and expected pattern of release of the single margin should be included in the definition of the portfolio; effectively viewing it as an indicator in application of the core principle underlying the expected pattern of release of the single margin. He noted that in accordance with the FASB model, where release of the single margin would not be more akin to straight-line, and instead on a risk basis, the guidance on similar duration and expected pattern of release would be necessary given that the risk release would need to be at the same level as the onerous contract test.</a:t>
            </a:r>
          </a:p>
          <a:p>
            <a:pPr marL="0" marR="0" lvl="0" indent="0" algn="just" defTabSz="914400" rtl="0" eaLnBrk="0" fontAlgn="base" latinLnBrk="0" hangingPunct="0">
              <a:lnSpc>
                <a:spcPct val="100000"/>
              </a:lnSpc>
              <a:spcBef>
                <a:spcPts val="600"/>
              </a:spcBef>
              <a:spcAft>
                <a:spcPts val="0"/>
              </a:spcAft>
              <a:buClrTx/>
              <a:buSzTx/>
              <a:buFontTx/>
              <a:buNone/>
              <a:tabLst/>
              <a:defRPr/>
            </a:pPr>
            <a:endParaRPr lang="en-GB" sz="1200" kern="1200" dirty="0" smtClean="0">
              <a:solidFill>
                <a:schemeClr val="tx1"/>
              </a:solidFill>
              <a:latin typeface="+mn-lt"/>
              <a:ea typeface="+mn-ea"/>
              <a:cs typeface="+mn-cs"/>
            </a:endParaRPr>
          </a:p>
          <a:p>
            <a:pPr marL="0" marR="0" lvl="0" indent="0" algn="just" defTabSz="914400" rtl="0" eaLnBrk="0" fontAlgn="base" latinLnBrk="0" hangingPunct="0">
              <a:lnSpc>
                <a:spcPct val="100000"/>
              </a:lnSpc>
              <a:spcBef>
                <a:spcPts val="600"/>
              </a:spcBef>
              <a:spcAft>
                <a:spcPts val="0"/>
              </a:spcAft>
              <a:buClrTx/>
              <a:buSzTx/>
              <a:buFontTx/>
              <a:buNone/>
              <a:tabLst/>
              <a:defRPr/>
            </a:pPr>
            <a:r>
              <a:rPr lang="en-GB" sz="1200" kern="1200" dirty="0" smtClean="0">
                <a:solidFill>
                  <a:schemeClr val="tx1"/>
                </a:solidFill>
                <a:latin typeface="+mn-lt"/>
                <a:ea typeface="+mn-ea"/>
                <a:cs typeface="+mn-cs"/>
              </a:rPr>
              <a:t>FASB members generally supported this feedback, and with little additional debate, the FASB expressed tentative support for applying the portfolio as the unit of account to determine the single margin, release the single margin and perform the onerous test. </a:t>
            </a:r>
          </a:p>
          <a:p>
            <a:pPr marL="0" marR="0" lvl="0" indent="0" algn="just" defTabSz="914400" rtl="0" eaLnBrk="0" fontAlgn="base" latinLnBrk="0" hangingPunct="0">
              <a:lnSpc>
                <a:spcPct val="100000"/>
              </a:lnSpc>
              <a:spcBef>
                <a:spcPts val="600"/>
              </a:spcBef>
              <a:spcAft>
                <a:spcPts val="0"/>
              </a:spcAft>
              <a:buClrTx/>
              <a:buSzTx/>
              <a:buFontTx/>
              <a:buNone/>
              <a:tabLst/>
              <a:defRPr/>
            </a:pPr>
            <a:endParaRPr lang="en-GB" sz="1200" kern="1200" dirty="0" smtClean="0">
              <a:solidFill>
                <a:schemeClr val="tx1"/>
              </a:solidFill>
              <a:latin typeface="+mn-lt"/>
              <a:ea typeface="+mn-ea"/>
              <a:cs typeface="+mn-cs"/>
            </a:endParaRPr>
          </a:p>
          <a:p>
            <a:pPr marL="0" marR="0" lvl="0" indent="0" algn="just" defTabSz="914400" rtl="0" eaLnBrk="0" fontAlgn="base" latinLnBrk="0" hangingPunct="0">
              <a:lnSpc>
                <a:spcPct val="100000"/>
              </a:lnSpc>
              <a:spcBef>
                <a:spcPts val="600"/>
              </a:spcBef>
              <a:spcAft>
                <a:spcPts val="0"/>
              </a:spcAft>
              <a:buClrTx/>
              <a:buSzTx/>
              <a:buFontTx/>
              <a:buNone/>
              <a:tabLst/>
              <a:defRPr/>
            </a:pPr>
            <a:r>
              <a:rPr lang="en-GB" sz="1200" kern="1200" dirty="0" smtClean="0">
                <a:solidFill>
                  <a:schemeClr val="tx1"/>
                </a:solidFill>
                <a:latin typeface="+mn-lt"/>
                <a:ea typeface="+mn-ea"/>
                <a:cs typeface="+mn-cs"/>
              </a:rPr>
              <a:t>A portfolio of insurance contracts would be defined as contracts that are: (1) subject to similar risks, (2) priced similarly relative to the risk taken on and (3) have similar duration and similar expected patterns of release of the single margin, with all such indicators viewed collectively to avoid a narrowing effect. However, in the interest of avoiding a convergence difference with the IASB, the FASB did not object to also including the ‘managed together as a single pool’ indicator in the definition of a portfolio.</a:t>
            </a:r>
          </a:p>
          <a:p>
            <a:pPr marL="0" marR="0" lvl="0" indent="0" algn="just" defTabSz="914400" rtl="0" eaLnBrk="0" fontAlgn="base" latinLnBrk="0" hangingPunct="0">
              <a:lnSpc>
                <a:spcPct val="100000"/>
              </a:lnSpc>
              <a:spcBef>
                <a:spcPts val="600"/>
              </a:spcBef>
              <a:spcAft>
                <a:spcPts val="0"/>
              </a:spcAft>
              <a:buClrTx/>
              <a:buSzTx/>
              <a:buFontTx/>
              <a:buNone/>
              <a:tabLst/>
              <a:defRPr/>
            </a:pPr>
            <a:endParaRPr lang="en-GB" sz="1200" kern="1200" dirty="0" smtClean="0">
              <a:solidFill>
                <a:schemeClr val="tx1"/>
              </a:solidFill>
              <a:latin typeface="+mn-lt"/>
              <a:ea typeface="+mn-ea"/>
              <a:cs typeface="+mn-cs"/>
            </a:endParaRPr>
          </a:p>
          <a:p>
            <a:pPr marL="0" marR="0" lvl="0" indent="0" algn="just" defTabSz="914400" rtl="0" eaLnBrk="0" fontAlgn="base" latinLnBrk="0" hangingPunct="0">
              <a:lnSpc>
                <a:spcPct val="100000"/>
              </a:lnSpc>
              <a:spcBef>
                <a:spcPts val="600"/>
              </a:spcBef>
              <a:spcAft>
                <a:spcPts val="0"/>
              </a:spcAft>
              <a:buClrTx/>
              <a:buSzTx/>
              <a:buFontTx/>
              <a:buNone/>
              <a:tabLst/>
              <a:defRPr/>
            </a:pPr>
            <a:r>
              <a:rPr lang="en-GB" sz="1200" kern="1200" dirty="0" smtClean="0">
                <a:solidFill>
                  <a:schemeClr val="tx1"/>
                </a:solidFill>
                <a:latin typeface="+mn-lt"/>
                <a:ea typeface="+mn-ea"/>
                <a:cs typeface="+mn-cs"/>
              </a:rPr>
              <a:t>Many IASB members, considering the proposals outlined by the staffs, questioned whether the above indicators (i.e., similar risks, managed together and priced similarly) are indicators of a broader principle. These Board members expressed a belief that the basic principle underlying the unit of account determination was to prevent grouping of loss-making and profitable contracts for purposes of performing the onerous test. These IASB members wanted to put a general</a:t>
            </a:r>
            <a:r>
              <a:rPr lang="en-GB" sz="1200" kern="1200" baseline="0" dirty="0" smtClean="0">
                <a:solidFill>
                  <a:schemeClr val="tx1"/>
                </a:solidFill>
                <a:latin typeface="+mn-lt"/>
                <a:ea typeface="+mn-ea"/>
                <a:cs typeface="+mn-cs"/>
              </a:rPr>
              <a:t> principle instead of specific indicators, but in the end the indicators were retained for fear of them being ignored otherwise.</a:t>
            </a:r>
          </a:p>
          <a:p>
            <a:pPr marL="0" marR="0" lvl="0" indent="0" algn="just" defTabSz="914400" rtl="0" eaLnBrk="0" fontAlgn="base" latinLnBrk="0" hangingPunct="0">
              <a:lnSpc>
                <a:spcPct val="100000"/>
              </a:lnSpc>
              <a:spcBef>
                <a:spcPts val="600"/>
              </a:spcBef>
              <a:spcAft>
                <a:spcPts val="0"/>
              </a:spcAft>
              <a:buClrTx/>
              <a:buSzTx/>
              <a:buFontTx/>
              <a:buNone/>
              <a:tabLst/>
              <a:defRPr/>
            </a:pPr>
            <a:r>
              <a:rPr lang="en-GB" sz="1200" kern="1200" baseline="0" dirty="0" smtClean="0">
                <a:solidFill>
                  <a:schemeClr val="tx1"/>
                </a:solidFill>
                <a:latin typeface="+mn-lt"/>
                <a:ea typeface="+mn-ea"/>
                <a:cs typeface="+mn-cs"/>
              </a:rPr>
              <a:t>When put to vote IASB voted for Alternative 1. </a:t>
            </a:r>
          </a:p>
          <a:p>
            <a:pPr marL="0" marR="0" lvl="0" indent="0" algn="just" defTabSz="914400" rtl="0" eaLnBrk="0" fontAlgn="base" latinLnBrk="0" hangingPunct="0">
              <a:lnSpc>
                <a:spcPct val="100000"/>
              </a:lnSpc>
              <a:spcBef>
                <a:spcPts val="600"/>
              </a:spcBef>
              <a:spcAft>
                <a:spcPts val="0"/>
              </a:spcAft>
              <a:buClrTx/>
              <a:buSzTx/>
              <a:buFontTx/>
              <a:buNone/>
              <a:tabLst/>
              <a:defRPr/>
            </a:pPr>
            <a:endParaRPr lang="en-GB" sz="1200" kern="1200" dirty="0" smtClean="0">
              <a:solidFill>
                <a:schemeClr val="tx1"/>
              </a:solidFill>
              <a:latin typeface="+mn-lt"/>
              <a:ea typeface="+mn-ea"/>
              <a:cs typeface="+mn-cs"/>
            </a:endParaRPr>
          </a:p>
          <a:p>
            <a:pPr marL="0" marR="0" lvl="0" indent="0" algn="just" defTabSz="914400" rtl="0" eaLnBrk="0" fontAlgn="base" latinLnBrk="0" hangingPunct="0">
              <a:lnSpc>
                <a:spcPct val="100000"/>
              </a:lnSpc>
              <a:spcBef>
                <a:spcPts val="600"/>
              </a:spcBef>
              <a:spcAft>
                <a:spcPts val="0"/>
              </a:spcAft>
              <a:buClrTx/>
              <a:buSzTx/>
              <a:buFontTx/>
              <a:buNone/>
              <a:tabLst/>
              <a:defRPr/>
            </a:pPr>
            <a:r>
              <a:rPr lang="en-GB" sz="1200" kern="1200" dirty="0" smtClean="0">
                <a:solidFill>
                  <a:schemeClr val="tx1"/>
                </a:solidFill>
                <a:latin typeface="+mn-lt"/>
                <a:ea typeface="+mn-ea"/>
                <a:cs typeface="+mn-cs"/>
              </a:rPr>
              <a:t>A portfolio of insurance contracts should be defined as contracts that are: (1) subject to similar risks, (2) managed together as a single pool and (3) priced similarly relative to the risk taken on, with all such indicators viewed collectively to avoid a narrowing effect. The unit of account used to release the residual margin would not be prescribed. </a:t>
            </a:r>
            <a:endParaRPr lang="en-GB" sz="1200" kern="1200" baseline="0" dirty="0" smtClean="0">
              <a:solidFill>
                <a:schemeClr val="tx1"/>
              </a:solidFill>
              <a:latin typeface="+mn-lt"/>
              <a:ea typeface="+mn-ea"/>
              <a:cs typeface="+mn-cs"/>
            </a:endParaRPr>
          </a:p>
          <a:p>
            <a:pPr marL="0" marR="0" lvl="0" indent="0" algn="just" defTabSz="914400" rtl="0" eaLnBrk="0" fontAlgn="base" latinLnBrk="0" hangingPunct="0">
              <a:lnSpc>
                <a:spcPct val="100000"/>
              </a:lnSpc>
              <a:spcBef>
                <a:spcPts val="600"/>
              </a:spcBef>
              <a:spcAft>
                <a:spcPts val="0"/>
              </a:spcAft>
              <a:buClrTx/>
              <a:buSzTx/>
              <a:buFontTx/>
              <a:buNone/>
              <a:tabLst/>
              <a:defRPr/>
            </a:pPr>
            <a:endParaRPr lang="en-GB" sz="1200" kern="1200" baseline="0" dirty="0" smtClean="0">
              <a:solidFill>
                <a:schemeClr val="tx1"/>
              </a:solidFill>
              <a:latin typeface="+mn-lt"/>
              <a:ea typeface="+mn-ea"/>
              <a:cs typeface="+mn-cs"/>
            </a:endParaRPr>
          </a:p>
          <a:p>
            <a:pPr marL="0" marR="0" lvl="0" indent="0" algn="just" defTabSz="914400" rtl="0" eaLnBrk="0" fontAlgn="base" latinLnBrk="0" hangingPunct="0">
              <a:lnSpc>
                <a:spcPct val="100000"/>
              </a:lnSpc>
              <a:spcBef>
                <a:spcPts val="600"/>
              </a:spcBef>
              <a:spcAft>
                <a:spcPts val="0"/>
              </a:spcAft>
              <a:buClrTx/>
              <a:buSzTx/>
              <a:buFontTx/>
              <a:buNone/>
              <a:tabLst/>
              <a:defRPr/>
            </a:pPr>
            <a:r>
              <a:rPr lang="en-GB" sz="1200" kern="1200" dirty="0" smtClean="0">
                <a:solidFill>
                  <a:schemeClr val="tx1"/>
                </a:solidFill>
                <a:latin typeface="+mn-lt"/>
                <a:ea typeface="+mn-ea"/>
                <a:cs typeface="+mn-cs"/>
              </a:rPr>
              <a:t>Given that the above tentative decisions resulted in non-convergence between the IASB and FASB, the FASB chair sought to consider whether a converged solution could be reached. While both Boards expressed a view that the differences in tentative decisions would not be expected to yield significantly different results, neither Board was willing to change its tentative decisions out of concern of unintended consequences and related implications on other decisions taken. Therefore, the Boards retained their tentative decisions as set forth above. However, the IASB and FASB staffs agreed to work together in drafting to ensure that while the language in both proposals may offer certain variances, the objectives achieved are the same.</a:t>
            </a:r>
          </a:p>
          <a:p>
            <a:pPr marL="0" marR="0" lvl="0" indent="0" algn="just" defTabSz="914400" rtl="0" eaLnBrk="0" fontAlgn="base" latinLnBrk="0" hangingPunct="0">
              <a:lnSpc>
                <a:spcPct val="100000"/>
              </a:lnSpc>
              <a:spcBef>
                <a:spcPts val="600"/>
              </a:spcBef>
              <a:spcAft>
                <a:spcPts val="0"/>
              </a:spcAft>
              <a:buClrTx/>
              <a:buSzTx/>
              <a:buFontTx/>
              <a:buNone/>
              <a:tabLst/>
              <a:defRPr/>
            </a:pPr>
            <a:r>
              <a:rPr lang="en-GB" sz="1200" kern="1200" baseline="0" dirty="0" smtClean="0">
                <a:solidFill>
                  <a:schemeClr val="tx1"/>
                </a:solidFill>
                <a:latin typeface="+mn-lt"/>
                <a:ea typeface="+mn-ea"/>
                <a:cs typeface="+mn-cs"/>
              </a:rPr>
              <a:t> </a:t>
            </a:r>
            <a:endParaRPr lang="en-GB" sz="1200" kern="1200" dirty="0" smtClean="0">
              <a:solidFill>
                <a:schemeClr val="tx1"/>
              </a:solidFill>
              <a:latin typeface="+mn-lt"/>
              <a:ea typeface="+mn-ea"/>
              <a:cs typeface="+mn-cs"/>
            </a:endParaRPr>
          </a:p>
          <a:p>
            <a:pPr marL="0" marR="0" indent="0" algn="just" defTabSz="914400" rtl="0" eaLnBrk="0" fontAlgn="base" latinLnBrk="0" hangingPunct="0">
              <a:lnSpc>
                <a:spcPct val="100000"/>
              </a:lnSpc>
              <a:spcBef>
                <a:spcPts val="600"/>
              </a:spcBef>
              <a:spcAft>
                <a:spcPts val="0"/>
              </a:spcAft>
              <a:buClrTx/>
              <a:buSzTx/>
              <a:buFontTx/>
              <a:buNone/>
              <a:tabLst/>
              <a:defRPr/>
            </a:pPr>
            <a:endParaRPr lang="en-GB" sz="1200" kern="1200" dirty="0" smtClean="0">
              <a:solidFill>
                <a:schemeClr val="tx1"/>
              </a:solidFill>
              <a:latin typeface="+mn-lt"/>
              <a:ea typeface="+mn-ea"/>
              <a:cs typeface="+mn-cs"/>
            </a:endParaRPr>
          </a:p>
          <a:p>
            <a:pPr algn="just">
              <a:spcBef>
                <a:spcPts val="600"/>
              </a:spcBef>
              <a:spcAft>
                <a:spcPts val="0"/>
              </a:spcAft>
            </a:pPr>
            <a:endParaRPr lang="en-GB" sz="1200" dirty="0" smtClean="0">
              <a:latin typeface="Times New Roman"/>
              <a:ea typeface="Times New Roman"/>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lvl2pPr>
              <a:spcAft>
                <a:spcPts val="400"/>
              </a:spcAft>
              <a:defRPr/>
            </a:lvl2pPr>
            <a:lvl3pPr>
              <a:spcAft>
                <a:spcPts val="400"/>
              </a:spcAft>
              <a:defRPr/>
            </a:lvl3pPr>
            <a:lvl4pPr>
              <a:spcAft>
                <a:spcPts val="400"/>
              </a:spcAft>
              <a:defRPr/>
            </a:lvl4pPr>
            <a:lvl5pPr>
              <a:spcAft>
                <a:spcPts val="400"/>
              </a:spcAf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Slide Number Placeholder 9"/>
          <p:cNvSpPr>
            <a:spLocks noGrp="1"/>
          </p:cNvSpPr>
          <p:nvPr>
            <p:ph type="sldNum" sz="quarter" idx="10"/>
          </p:nvPr>
        </p:nvSpPr>
        <p:spPr/>
        <p:txBody>
          <a:bodyPr/>
          <a:lstStyle>
            <a:lvl1pPr>
              <a:defRPr/>
            </a:lvl1pPr>
          </a:lstStyle>
          <a:p>
            <a:pPr>
              <a:defRPr/>
            </a:pPr>
            <a:fld id="{C192D7CA-7F80-47A8-B99A-84288674A1D1}" type="slidenum">
              <a:rPr lang="en-GB"/>
              <a:pPr>
                <a:defRPr/>
              </a:pPr>
              <a:t>‹#›</a:t>
            </a:fld>
            <a:endParaRPr lang="en-GB" dirty="0"/>
          </a:p>
        </p:txBody>
      </p:sp>
      <p:sp>
        <p:nvSpPr>
          <p:cNvPr id="5" name="Footer Placeholder 10"/>
          <p:cNvSpPr>
            <a:spLocks noGrp="1"/>
          </p:cNvSpPr>
          <p:nvPr>
            <p:ph type="ftr" sz="quarter" idx="11"/>
          </p:nvPr>
        </p:nvSpPr>
        <p:spPr/>
        <p:txBody>
          <a:bodyPr/>
          <a:lstStyle>
            <a:lvl1pPr>
              <a:defRPr/>
            </a:lvl1pPr>
          </a:lstStyle>
          <a:p>
            <a:pPr>
              <a:defRPr/>
            </a:pPr>
            <a:r>
              <a:rPr lang="en-GB" dirty="0"/>
              <a:t>IFRS 4 Phase II - Webcast (May 2011)</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85039" y="350838"/>
            <a:ext cx="2281237" cy="6059487"/>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39738" y="350838"/>
            <a:ext cx="6692900" cy="60594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Slide Number Placeholder 9"/>
          <p:cNvSpPr>
            <a:spLocks noGrp="1"/>
          </p:cNvSpPr>
          <p:nvPr>
            <p:ph type="sldNum" sz="quarter" idx="10"/>
          </p:nvPr>
        </p:nvSpPr>
        <p:spPr/>
        <p:txBody>
          <a:bodyPr/>
          <a:lstStyle>
            <a:lvl1pPr>
              <a:defRPr/>
            </a:lvl1pPr>
          </a:lstStyle>
          <a:p>
            <a:pPr>
              <a:defRPr/>
            </a:pPr>
            <a:fld id="{764E62B7-D98E-4346-9A57-EB615FAB7F37}" type="slidenum">
              <a:rPr lang="en-GB"/>
              <a:pPr>
                <a:defRPr/>
              </a:pPr>
              <a:t>‹#›</a:t>
            </a:fld>
            <a:endParaRPr lang="en-GB" dirty="0"/>
          </a:p>
        </p:txBody>
      </p:sp>
      <p:sp>
        <p:nvSpPr>
          <p:cNvPr id="5" name="Footer Placeholder 10"/>
          <p:cNvSpPr>
            <a:spLocks noGrp="1"/>
          </p:cNvSpPr>
          <p:nvPr>
            <p:ph type="ftr" sz="quarter" idx="11"/>
          </p:nvPr>
        </p:nvSpPr>
        <p:spPr/>
        <p:txBody>
          <a:bodyPr/>
          <a:lstStyle>
            <a:lvl1pPr>
              <a:defRPr/>
            </a:lvl1pPr>
          </a:lstStyle>
          <a:p>
            <a:pPr>
              <a:defRPr/>
            </a:pPr>
            <a:r>
              <a:rPr lang="en-GB" dirty="0"/>
              <a:t>IFRS 4 Phase II - Webcast </a:t>
            </a:r>
            <a:r>
              <a:rPr lang="en-GB" dirty="0" smtClean="0"/>
              <a:t>(February 2012)</a:t>
            </a:r>
            <a:endParaRPr lang="en-GB"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pic>
        <p:nvPicPr>
          <p:cNvPr id="4" name="Picture 5" descr="DEL_PRI_RGB"/>
          <p:cNvPicPr>
            <a:picLocks noChangeArrowheads="1"/>
          </p:cNvPicPr>
          <p:nvPr userDrawn="1"/>
        </p:nvPicPr>
        <p:blipFill>
          <a:blip r:embed="rId2" cstate="print"/>
          <a:srcRect l="7785" t="27351" r="9871" b="25598"/>
          <a:stretch>
            <a:fillRect/>
          </a:stretch>
        </p:blipFill>
        <p:spPr bwMode="auto">
          <a:xfrm>
            <a:off x="311150" y="254000"/>
            <a:ext cx="2309813" cy="469900"/>
          </a:xfrm>
          <a:prstGeom prst="rect">
            <a:avLst/>
          </a:prstGeom>
          <a:noFill/>
          <a:ln w="9525">
            <a:noFill/>
            <a:miter lim="800000"/>
            <a:headEnd/>
            <a:tailEnd/>
          </a:ln>
        </p:spPr>
      </p:pic>
      <p:sp>
        <p:nvSpPr>
          <p:cNvPr id="120835" name="Title Placeholder 1"/>
          <p:cNvSpPr>
            <a:spLocks noGrp="1"/>
          </p:cNvSpPr>
          <p:nvPr>
            <p:ph type="ctrTitle"/>
          </p:nvPr>
        </p:nvSpPr>
        <p:spPr>
          <a:xfrm>
            <a:off x="1238251" y="2886076"/>
            <a:ext cx="4329113" cy="1128713"/>
          </a:xfrm>
        </p:spPr>
        <p:txBody>
          <a:bodyPr/>
          <a:lstStyle>
            <a:lvl1pPr>
              <a:lnSpc>
                <a:spcPts val="2638"/>
              </a:lnSpc>
              <a:defRPr sz="2800" b="0" smtClean="0">
                <a:latin typeface="Times New Roman" pitchFamily="18" charset="0"/>
              </a:defRPr>
            </a:lvl1pPr>
          </a:lstStyle>
          <a:p>
            <a:r>
              <a:rPr lang="en-GB" smtClean="0"/>
              <a:t>Click to edit </a:t>
            </a:r>
            <a:br>
              <a:rPr lang="en-GB" smtClean="0"/>
            </a:br>
            <a:r>
              <a:rPr lang="en-GB" smtClean="0"/>
              <a:t>Master title style</a:t>
            </a:r>
          </a:p>
        </p:txBody>
      </p:sp>
      <p:sp>
        <p:nvSpPr>
          <p:cNvPr id="120836" name="Text Placeholder 2"/>
          <p:cNvSpPr>
            <a:spLocks noGrp="1"/>
          </p:cNvSpPr>
          <p:nvPr>
            <p:ph type="subTitle" idx="1"/>
          </p:nvPr>
        </p:nvSpPr>
        <p:spPr>
          <a:xfrm>
            <a:off x="441326" y="6029325"/>
            <a:ext cx="5133975" cy="303213"/>
          </a:xfrm>
        </p:spPr>
        <p:txBody>
          <a:bodyPr/>
          <a:lstStyle>
            <a:lvl1pPr>
              <a:lnSpc>
                <a:spcPts val="2088"/>
              </a:lnSpc>
              <a:defRPr sz="1500" b="1" smtClean="0"/>
            </a:lvl1pPr>
          </a:lstStyle>
          <a:p>
            <a:r>
              <a:rPr lang="en-GB" smtClean="0"/>
              <a:t>Click to edit Master subtitle style</a:t>
            </a:r>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82638" y="4406901"/>
            <a:ext cx="8420100" cy="1362075"/>
          </a:xfrm>
        </p:spPr>
        <p:txBody>
          <a:bodyPr/>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82638" y="2906714"/>
            <a:ext cx="8420100" cy="1500187"/>
          </a:xfrm>
        </p:spPr>
        <p:txBody>
          <a:bodyPr anchor="b"/>
          <a:lstStyle>
            <a:lvl1pPr marL="0" indent="0">
              <a:buNone/>
              <a:defRPr sz="2000"/>
            </a:lvl1pPr>
            <a:lvl2pPr marL="457187" indent="0">
              <a:buNone/>
              <a:defRPr sz="1800"/>
            </a:lvl2pPr>
            <a:lvl3pPr marL="914375" indent="0">
              <a:buNone/>
              <a:defRPr sz="1600"/>
            </a:lvl3pPr>
            <a:lvl4pPr marL="1371562" indent="0">
              <a:buNone/>
              <a:defRPr sz="1400"/>
            </a:lvl4pPr>
            <a:lvl5pPr marL="1828748" indent="0">
              <a:buNone/>
              <a:defRPr sz="1400"/>
            </a:lvl5pPr>
            <a:lvl6pPr marL="2285936" indent="0">
              <a:buNone/>
              <a:defRPr sz="1400"/>
            </a:lvl6pPr>
            <a:lvl7pPr marL="2743123" indent="0">
              <a:buNone/>
              <a:defRPr sz="1400"/>
            </a:lvl7pPr>
            <a:lvl8pPr marL="3200311" indent="0">
              <a:buNone/>
              <a:defRPr sz="1400"/>
            </a:lvl8pPr>
            <a:lvl9pPr marL="3657498" indent="0">
              <a:buNone/>
              <a:defRPr sz="1400"/>
            </a:lvl9pPr>
          </a:lstStyle>
          <a:p>
            <a:pPr lvl="0"/>
            <a:r>
              <a:rPr lang="en-US" smtClean="0"/>
              <a:t>Click to edit Master text styles</a:t>
            </a:r>
          </a:p>
        </p:txBody>
      </p:sp>
      <p:sp>
        <p:nvSpPr>
          <p:cNvPr id="4" name="Slide Number Placeholder 9"/>
          <p:cNvSpPr>
            <a:spLocks noGrp="1"/>
          </p:cNvSpPr>
          <p:nvPr>
            <p:ph type="sldNum" sz="quarter" idx="10"/>
          </p:nvPr>
        </p:nvSpPr>
        <p:spPr/>
        <p:txBody>
          <a:bodyPr/>
          <a:lstStyle>
            <a:lvl1pPr>
              <a:defRPr/>
            </a:lvl1pPr>
          </a:lstStyle>
          <a:p>
            <a:pPr>
              <a:defRPr/>
            </a:pPr>
            <a:fld id="{9EB5F1EC-3C61-4661-B8EC-FBDDF76BEBBA}" type="slidenum">
              <a:rPr lang="en-GB"/>
              <a:pPr>
                <a:defRPr/>
              </a:pPr>
              <a:t>‹#›</a:t>
            </a:fld>
            <a:endParaRPr lang="en-GB" dirty="0"/>
          </a:p>
        </p:txBody>
      </p:sp>
      <p:sp>
        <p:nvSpPr>
          <p:cNvPr id="5" name="Footer Placeholder 10"/>
          <p:cNvSpPr>
            <a:spLocks noGrp="1"/>
          </p:cNvSpPr>
          <p:nvPr>
            <p:ph type="ftr" sz="quarter" idx="11"/>
          </p:nvPr>
        </p:nvSpPr>
        <p:spPr/>
        <p:txBody>
          <a:bodyPr/>
          <a:lstStyle>
            <a:lvl1pPr>
              <a:defRPr/>
            </a:lvl1pPr>
          </a:lstStyle>
          <a:p>
            <a:pPr>
              <a:defRPr/>
            </a:pPr>
            <a:r>
              <a:rPr lang="en-GB" dirty="0"/>
              <a:t>IFRS 4 Phase II - Webcast (March 2011)</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39739" y="1190626"/>
            <a:ext cx="4484687" cy="52197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5076825" y="1190626"/>
            <a:ext cx="4486275" cy="52197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Slide Number Placeholder 9"/>
          <p:cNvSpPr>
            <a:spLocks noGrp="1"/>
          </p:cNvSpPr>
          <p:nvPr>
            <p:ph type="sldNum" sz="quarter" idx="10"/>
          </p:nvPr>
        </p:nvSpPr>
        <p:spPr/>
        <p:txBody>
          <a:bodyPr/>
          <a:lstStyle>
            <a:lvl1pPr>
              <a:defRPr/>
            </a:lvl1pPr>
          </a:lstStyle>
          <a:p>
            <a:pPr>
              <a:defRPr/>
            </a:pPr>
            <a:fld id="{1ECCA6B9-5E44-4CD7-B7DC-2A40F164F182}" type="slidenum">
              <a:rPr lang="en-GB"/>
              <a:pPr>
                <a:defRPr/>
              </a:pPr>
              <a:t>‹#›</a:t>
            </a:fld>
            <a:endParaRPr lang="en-GB" dirty="0"/>
          </a:p>
        </p:txBody>
      </p:sp>
      <p:sp>
        <p:nvSpPr>
          <p:cNvPr id="6" name="Footer Placeholder 10"/>
          <p:cNvSpPr>
            <a:spLocks noGrp="1"/>
          </p:cNvSpPr>
          <p:nvPr>
            <p:ph type="ftr" sz="quarter" idx="11"/>
          </p:nvPr>
        </p:nvSpPr>
        <p:spPr/>
        <p:txBody>
          <a:bodyPr/>
          <a:lstStyle>
            <a:lvl1pPr>
              <a:defRPr/>
            </a:lvl1pPr>
          </a:lstStyle>
          <a:p>
            <a:pPr>
              <a:defRPr/>
            </a:pPr>
            <a:r>
              <a:rPr lang="en-GB" dirty="0"/>
              <a:t>IFRS 4 Phase II - Webcast (March 2011)</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95301" y="274639"/>
            <a:ext cx="89154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95300" y="1535113"/>
            <a:ext cx="4376738" cy="639762"/>
          </a:xfrm>
        </p:spPr>
        <p:txBody>
          <a:bodyPr anchor="b"/>
          <a:lstStyle>
            <a:lvl1pPr marL="0" indent="0">
              <a:buNone/>
              <a:defRPr sz="2400" b="1"/>
            </a:lvl1pPr>
            <a:lvl2pPr marL="457187" indent="0">
              <a:buNone/>
              <a:defRPr sz="2000" b="1"/>
            </a:lvl2pPr>
            <a:lvl3pPr marL="914375" indent="0">
              <a:buNone/>
              <a:defRPr sz="1800" b="1"/>
            </a:lvl3pPr>
            <a:lvl4pPr marL="1371562" indent="0">
              <a:buNone/>
              <a:defRPr sz="1600" b="1"/>
            </a:lvl4pPr>
            <a:lvl5pPr marL="1828748" indent="0">
              <a:buNone/>
              <a:defRPr sz="1600" b="1"/>
            </a:lvl5pPr>
            <a:lvl6pPr marL="2285936" indent="0">
              <a:buNone/>
              <a:defRPr sz="1600" b="1"/>
            </a:lvl6pPr>
            <a:lvl7pPr marL="2743123" indent="0">
              <a:buNone/>
              <a:defRPr sz="1600" b="1"/>
            </a:lvl7pPr>
            <a:lvl8pPr marL="3200311" indent="0">
              <a:buNone/>
              <a:defRPr sz="1600" b="1"/>
            </a:lvl8pPr>
            <a:lvl9pPr marL="3657498"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5032375" y="1535113"/>
            <a:ext cx="4378325" cy="639762"/>
          </a:xfrm>
        </p:spPr>
        <p:txBody>
          <a:bodyPr anchor="b"/>
          <a:lstStyle>
            <a:lvl1pPr marL="0" indent="0">
              <a:buNone/>
              <a:defRPr sz="2400" b="1"/>
            </a:lvl1pPr>
            <a:lvl2pPr marL="457187" indent="0">
              <a:buNone/>
              <a:defRPr sz="2000" b="1"/>
            </a:lvl2pPr>
            <a:lvl3pPr marL="914375" indent="0">
              <a:buNone/>
              <a:defRPr sz="1800" b="1"/>
            </a:lvl3pPr>
            <a:lvl4pPr marL="1371562" indent="0">
              <a:buNone/>
              <a:defRPr sz="1600" b="1"/>
            </a:lvl4pPr>
            <a:lvl5pPr marL="1828748" indent="0">
              <a:buNone/>
              <a:defRPr sz="1600" b="1"/>
            </a:lvl5pPr>
            <a:lvl6pPr marL="2285936" indent="0">
              <a:buNone/>
              <a:defRPr sz="1600" b="1"/>
            </a:lvl6pPr>
            <a:lvl7pPr marL="2743123" indent="0">
              <a:buNone/>
              <a:defRPr sz="1600" b="1"/>
            </a:lvl7pPr>
            <a:lvl8pPr marL="3200311" indent="0">
              <a:buNone/>
              <a:defRPr sz="1600" b="1"/>
            </a:lvl8pPr>
            <a:lvl9pPr marL="3657498"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32375"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Slide Number Placeholder 9"/>
          <p:cNvSpPr>
            <a:spLocks noGrp="1"/>
          </p:cNvSpPr>
          <p:nvPr>
            <p:ph type="sldNum" sz="quarter" idx="10"/>
          </p:nvPr>
        </p:nvSpPr>
        <p:spPr/>
        <p:txBody>
          <a:bodyPr/>
          <a:lstStyle>
            <a:lvl1pPr>
              <a:defRPr/>
            </a:lvl1pPr>
          </a:lstStyle>
          <a:p>
            <a:pPr>
              <a:defRPr/>
            </a:pPr>
            <a:fld id="{765F4D5D-C661-44A1-99D1-6F1B46BCF421}" type="slidenum">
              <a:rPr lang="en-GB"/>
              <a:pPr>
                <a:defRPr/>
              </a:pPr>
              <a:t>‹#›</a:t>
            </a:fld>
            <a:endParaRPr lang="en-GB" dirty="0"/>
          </a:p>
        </p:txBody>
      </p:sp>
      <p:sp>
        <p:nvSpPr>
          <p:cNvPr id="8" name="Footer Placeholder 10"/>
          <p:cNvSpPr>
            <a:spLocks noGrp="1"/>
          </p:cNvSpPr>
          <p:nvPr>
            <p:ph type="ftr" sz="quarter" idx="11"/>
          </p:nvPr>
        </p:nvSpPr>
        <p:spPr/>
        <p:txBody>
          <a:bodyPr/>
          <a:lstStyle>
            <a:lvl1pPr>
              <a:defRPr/>
            </a:lvl1pPr>
          </a:lstStyle>
          <a:p>
            <a:pPr>
              <a:defRPr/>
            </a:pPr>
            <a:r>
              <a:rPr lang="en-GB" dirty="0"/>
              <a:t>IFRS 4 Phase II - Webcast (March 2011)</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Slide Number Placeholder 9"/>
          <p:cNvSpPr>
            <a:spLocks noGrp="1"/>
          </p:cNvSpPr>
          <p:nvPr>
            <p:ph type="sldNum" sz="quarter" idx="10"/>
          </p:nvPr>
        </p:nvSpPr>
        <p:spPr/>
        <p:txBody>
          <a:bodyPr/>
          <a:lstStyle>
            <a:lvl1pPr>
              <a:defRPr/>
            </a:lvl1pPr>
          </a:lstStyle>
          <a:p>
            <a:pPr>
              <a:defRPr/>
            </a:pPr>
            <a:fld id="{9D689FD1-08F1-4031-B462-BE3D05E1D668}" type="slidenum">
              <a:rPr lang="en-GB"/>
              <a:pPr>
                <a:defRPr/>
              </a:pPr>
              <a:t>‹#›</a:t>
            </a:fld>
            <a:endParaRPr lang="en-GB" dirty="0"/>
          </a:p>
        </p:txBody>
      </p:sp>
      <p:sp>
        <p:nvSpPr>
          <p:cNvPr id="4" name="Footer Placeholder 10"/>
          <p:cNvSpPr>
            <a:spLocks noGrp="1"/>
          </p:cNvSpPr>
          <p:nvPr>
            <p:ph type="ftr" sz="quarter" idx="11"/>
          </p:nvPr>
        </p:nvSpPr>
        <p:spPr/>
        <p:txBody>
          <a:bodyPr/>
          <a:lstStyle>
            <a:lvl1pPr>
              <a:defRPr/>
            </a:lvl1pPr>
          </a:lstStyle>
          <a:p>
            <a:pPr>
              <a:defRPr/>
            </a:pPr>
            <a:r>
              <a:rPr lang="en-GB" dirty="0"/>
              <a:t>IFRS 4 Phase II - Webcast (March 2011)</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9"/>
          <p:cNvSpPr>
            <a:spLocks noGrp="1"/>
          </p:cNvSpPr>
          <p:nvPr>
            <p:ph type="sldNum" sz="quarter" idx="10"/>
          </p:nvPr>
        </p:nvSpPr>
        <p:spPr/>
        <p:txBody>
          <a:bodyPr/>
          <a:lstStyle>
            <a:lvl1pPr>
              <a:defRPr/>
            </a:lvl1pPr>
          </a:lstStyle>
          <a:p>
            <a:pPr>
              <a:defRPr/>
            </a:pPr>
            <a:fld id="{C3C1DF4A-40B2-49AB-BA53-F3FFC4B186F3}" type="slidenum">
              <a:rPr lang="en-GB"/>
              <a:pPr>
                <a:defRPr/>
              </a:pPr>
              <a:t>‹#›</a:t>
            </a:fld>
            <a:endParaRPr lang="en-GB" dirty="0"/>
          </a:p>
        </p:txBody>
      </p:sp>
      <p:sp>
        <p:nvSpPr>
          <p:cNvPr id="3" name="Footer Placeholder 10"/>
          <p:cNvSpPr>
            <a:spLocks noGrp="1"/>
          </p:cNvSpPr>
          <p:nvPr>
            <p:ph type="ftr" sz="quarter" idx="11"/>
          </p:nvPr>
        </p:nvSpPr>
        <p:spPr/>
        <p:txBody>
          <a:bodyPr/>
          <a:lstStyle>
            <a:lvl1pPr>
              <a:defRPr/>
            </a:lvl1pPr>
          </a:lstStyle>
          <a:p>
            <a:pPr>
              <a:defRPr/>
            </a:pPr>
            <a:r>
              <a:rPr lang="en-GB" dirty="0"/>
              <a:t>IFRS 4 Phase II - Webcast (March 2011)</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95300" y="273051"/>
            <a:ext cx="3259138"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873500" y="273051"/>
            <a:ext cx="55372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95300" y="1435101"/>
            <a:ext cx="3259138" cy="4691063"/>
          </a:xfrm>
        </p:spPr>
        <p:txBody>
          <a:bodyPr/>
          <a:lstStyle>
            <a:lvl1pPr marL="0" indent="0">
              <a:buNone/>
              <a:defRPr sz="1400"/>
            </a:lvl1pPr>
            <a:lvl2pPr marL="457187" indent="0">
              <a:buNone/>
              <a:defRPr sz="1200"/>
            </a:lvl2pPr>
            <a:lvl3pPr marL="914375" indent="0">
              <a:buNone/>
              <a:defRPr sz="1000"/>
            </a:lvl3pPr>
            <a:lvl4pPr marL="1371562" indent="0">
              <a:buNone/>
              <a:defRPr sz="900"/>
            </a:lvl4pPr>
            <a:lvl5pPr marL="1828748" indent="0">
              <a:buNone/>
              <a:defRPr sz="900"/>
            </a:lvl5pPr>
            <a:lvl6pPr marL="2285936" indent="0">
              <a:buNone/>
              <a:defRPr sz="900"/>
            </a:lvl6pPr>
            <a:lvl7pPr marL="2743123" indent="0">
              <a:buNone/>
              <a:defRPr sz="900"/>
            </a:lvl7pPr>
            <a:lvl8pPr marL="3200311" indent="0">
              <a:buNone/>
              <a:defRPr sz="900"/>
            </a:lvl8pPr>
            <a:lvl9pPr marL="3657498" indent="0">
              <a:buNone/>
              <a:defRPr sz="900"/>
            </a:lvl9pPr>
          </a:lstStyle>
          <a:p>
            <a:pPr lvl="0"/>
            <a:r>
              <a:rPr lang="en-US" smtClean="0"/>
              <a:t>Click to edit Master text styles</a:t>
            </a:r>
          </a:p>
        </p:txBody>
      </p:sp>
      <p:sp>
        <p:nvSpPr>
          <p:cNvPr id="5" name="Slide Number Placeholder 9"/>
          <p:cNvSpPr>
            <a:spLocks noGrp="1"/>
          </p:cNvSpPr>
          <p:nvPr>
            <p:ph type="sldNum" sz="quarter" idx="10"/>
          </p:nvPr>
        </p:nvSpPr>
        <p:spPr/>
        <p:txBody>
          <a:bodyPr/>
          <a:lstStyle>
            <a:lvl1pPr>
              <a:defRPr/>
            </a:lvl1pPr>
          </a:lstStyle>
          <a:p>
            <a:pPr>
              <a:defRPr/>
            </a:pPr>
            <a:fld id="{2BCEC679-0D53-408E-98D2-773D74883EC8}" type="slidenum">
              <a:rPr lang="en-GB"/>
              <a:pPr>
                <a:defRPr/>
              </a:pPr>
              <a:t>‹#›</a:t>
            </a:fld>
            <a:endParaRPr lang="en-GB" dirty="0"/>
          </a:p>
        </p:txBody>
      </p:sp>
      <p:sp>
        <p:nvSpPr>
          <p:cNvPr id="6" name="Footer Placeholder 10"/>
          <p:cNvSpPr>
            <a:spLocks noGrp="1"/>
          </p:cNvSpPr>
          <p:nvPr>
            <p:ph type="ftr" sz="quarter" idx="11"/>
          </p:nvPr>
        </p:nvSpPr>
        <p:spPr/>
        <p:txBody>
          <a:bodyPr/>
          <a:lstStyle>
            <a:lvl1pPr>
              <a:defRPr/>
            </a:lvl1pPr>
          </a:lstStyle>
          <a:p>
            <a:pPr>
              <a:defRPr/>
            </a:pPr>
            <a:r>
              <a:rPr lang="en-GB" dirty="0" smtClean="0"/>
              <a:t>IFRS 4 Phase II - Webcast (February 2012)</a:t>
            </a:r>
            <a:endParaRPr lang="en-GB"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1514" y="4800600"/>
            <a:ext cx="59436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941514" y="612775"/>
            <a:ext cx="5943600" cy="4114800"/>
          </a:xfrm>
        </p:spPr>
        <p:txBody>
          <a:bodyPr/>
          <a:lstStyle>
            <a:lvl1pPr marL="0" indent="0">
              <a:buNone/>
              <a:defRPr sz="3200"/>
            </a:lvl1pPr>
            <a:lvl2pPr marL="457187" indent="0">
              <a:buNone/>
              <a:defRPr sz="2800"/>
            </a:lvl2pPr>
            <a:lvl3pPr marL="914375" indent="0">
              <a:buNone/>
              <a:defRPr sz="2400"/>
            </a:lvl3pPr>
            <a:lvl4pPr marL="1371562" indent="0">
              <a:buNone/>
              <a:defRPr sz="2000"/>
            </a:lvl4pPr>
            <a:lvl5pPr marL="1828748" indent="0">
              <a:buNone/>
              <a:defRPr sz="2000"/>
            </a:lvl5pPr>
            <a:lvl6pPr marL="2285936" indent="0">
              <a:buNone/>
              <a:defRPr sz="2000"/>
            </a:lvl6pPr>
            <a:lvl7pPr marL="2743123" indent="0">
              <a:buNone/>
              <a:defRPr sz="2000"/>
            </a:lvl7pPr>
            <a:lvl8pPr marL="3200311" indent="0">
              <a:buNone/>
              <a:defRPr sz="2000"/>
            </a:lvl8pPr>
            <a:lvl9pPr marL="3657498" indent="0">
              <a:buNone/>
              <a:defRPr sz="2000"/>
            </a:lvl9pPr>
          </a:lstStyle>
          <a:p>
            <a:pPr lvl="0"/>
            <a:endParaRPr lang="en-GB" noProof="0" dirty="0" smtClean="0"/>
          </a:p>
        </p:txBody>
      </p:sp>
      <p:sp>
        <p:nvSpPr>
          <p:cNvPr id="4" name="Text Placeholder 3"/>
          <p:cNvSpPr>
            <a:spLocks noGrp="1"/>
          </p:cNvSpPr>
          <p:nvPr>
            <p:ph type="body" sz="half" idx="2"/>
          </p:nvPr>
        </p:nvSpPr>
        <p:spPr>
          <a:xfrm>
            <a:off x="1941514" y="5367338"/>
            <a:ext cx="5943600" cy="804862"/>
          </a:xfrm>
        </p:spPr>
        <p:txBody>
          <a:bodyPr/>
          <a:lstStyle>
            <a:lvl1pPr marL="0" indent="0">
              <a:buNone/>
              <a:defRPr sz="1400"/>
            </a:lvl1pPr>
            <a:lvl2pPr marL="457187" indent="0">
              <a:buNone/>
              <a:defRPr sz="1200"/>
            </a:lvl2pPr>
            <a:lvl3pPr marL="914375" indent="0">
              <a:buNone/>
              <a:defRPr sz="1000"/>
            </a:lvl3pPr>
            <a:lvl4pPr marL="1371562" indent="0">
              <a:buNone/>
              <a:defRPr sz="900"/>
            </a:lvl4pPr>
            <a:lvl5pPr marL="1828748" indent="0">
              <a:buNone/>
              <a:defRPr sz="900"/>
            </a:lvl5pPr>
            <a:lvl6pPr marL="2285936" indent="0">
              <a:buNone/>
              <a:defRPr sz="900"/>
            </a:lvl6pPr>
            <a:lvl7pPr marL="2743123" indent="0">
              <a:buNone/>
              <a:defRPr sz="900"/>
            </a:lvl7pPr>
            <a:lvl8pPr marL="3200311" indent="0">
              <a:buNone/>
              <a:defRPr sz="900"/>
            </a:lvl8pPr>
            <a:lvl9pPr marL="3657498" indent="0">
              <a:buNone/>
              <a:defRPr sz="900"/>
            </a:lvl9pPr>
          </a:lstStyle>
          <a:p>
            <a:pPr lvl="0"/>
            <a:r>
              <a:rPr lang="en-US" smtClean="0"/>
              <a:t>Click to edit Master text styles</a:t>
            </a:r>
          </a:p>
        </p:txBody>
      </p:sp>
      <p:sp>
        <p:nvSpPr>
          <p:cNvPr id="5" name="Slide Number Placeholder 9"/>
          <p:cNvSpPr>
            <a:spLocks noGrp="1"/>
          </p:cNvSpPr>
          <p:nvPr>
            <p:ph type="sldNum" sz="quarter" idx="10"/>
          </p:nvPr>
        </p:nvSpPr>
        <p:spPr/>
        <p:txBody>
          <a:bodyPr/>
          <a:lstStyle>
            <a:lvl1pPr>
              <a:defRPr/>
            </a:lvl1pPr>
          </a:lstStyle>
          <a:p>
            <a:pPr>
              <a:defRPr/>
            </a:pPr>
            <a:fld id="{17AEFD9A-6DF7-411E-9D92-1EC25FB7854B}" type="slidenum">
              <a:rPr lang="en-GB"/>
              <a:pPr>
                <a:defRPr/>
              </a:pPr>
              <a:t>‹#›</a:t>
            </a:fld>
            <a:endParaRPr lang="en-GB" dirty="0"/>
          </a:p>
        </p:txBody>
      </p:sp>
      <p:sp>
        <p:nvSpPr>
          <p:cNvPr id="6" name="Footer Placeholder 10"/>
          <p:cNvSpPr>
            <a:spLocks noGrp="1"/>
          </p:cNvSpPr>
          <p:nvPr>
            <p:ph type="ftr" sz="quarter" idx="11"/>
          </p:nvPr>
        </p:nvSpPr>
        <p:spPr/>
        <p:txBody>
          <a:bodyPr/>
          <a:lstStyle>
            <a:lvl1pPr>
              <a:defRPr/>
            </a:lvl1pPr>
          </a:lstStyle>
          <a:p>
            <a:pPr>
              <a:defRPr/>
            </a:pPr>
            <a:r>
              <a:rPr lang="en-GB" dirty="0"/>
              <a:t>IFRS 4 Phase II - Webcast </a:t>
            </a:r>
            <a:r>
              <a:rPr lang="en-GB" dirty="0" smtClean="0"/>
              <a:t>(February 2012)</a:t>
            </a:r>
            <a:endParaRPr lang="en-GB"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Slide Number Placeholder 9"/>
          <p:cNvSpPr>
            <a:spLocks noGrp="1"/>
          </p:cNvSpPr>
          <p:nvPr>
            <p:ph type="sldNum" sz="quarter" idx="10"/>
          </p:nvPr>
        </p:nvSpPr>
        <p:spPr/>
        <p:txBody>
          <a:bodyPr/>
          <a:lstStyle>
            <a:lvl1pPr>
              <a:defRPr/>
            </a:lvl1pPr>
          </a:lstStyle>
          <a:p>
            <a:pPr>
              <a:defRPr/>
            </a:pPr>
            <a:fld id="{A01CC37C-9D64-46BE-8E41-7BBD1E4E9542}" type="slidenum">
              <a:rPr lang="en-GB"/>
              <a:pPr>
                <a:defRPr/>
              </a:pPr>
              <a:t>‹#›</a:t>
            </a:fld>
            <a:endParaRPr lang="en-GB" dirty="0"/>
          </a:p>
        </p:txBody>
      </p:sp>
      <p:sp>
        <p:nvSpPr>
          <p:cNvPr id="5" name="Footer Placeholder 10"/>
          <p:cNvSpPr>
            <a:spLocks noGrp="1"/>
          </p:cNvSpPr>
          <p:nvPr>
            <p:ph type="ftr" sz="quarter" idx="11"/>
          </p:nvPr>
        </p:nvSpPr>
        <p:spPr/>
        <p:txBody>
          <a:bodyPr/>
          <a:lstStyle>
            <a:lvl1pPr>
              <a:defRPr/>
            </a:lvl1pPr>
          </a:lstStyle>
          <a:p>
            <a:pPr>
              <a:defRPr/>
            </a:pPr>
            <a:r>
              <a:rPr lang="en-GB" dirty="0"/>
              <a:t>IFRS 4 Phase II - Webcast </a:t>
            </a:r>
            <a:r>
              <a:rPr lang="en-GB" dirty="0" smtClean="0"/>
              <a:t>(February 2012)</a:t>
            </a:r>
            <a:endParaRPr lang="en-GB"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6" name="Rectangle 5"/>
          <p:cNvSpPr>
            <a:spLocks noChangeArrowheads="1"/>
          </p:cNvSpPr>
          <p:nvPr/>
        </p:nvSpPr>
        <p:spPr bwMode="auto">
          <a:xfrm>
            <a:off x="6931025" y="6554788"/>
            <a:ext cx="2506663" cy="142875"/>
          </a:xfrm>
          <a:prstGeom prst="rect">
            <a:avLst/>
          </a:prstGeom>
          <a:noFill/>
          <a:ln w="25400" algn="ctr">
            <a:noFill/>
            <a:miter lim="800000"/>
            <a:headEnd/>
            <a:tailEnd/>
          </a:ln>
        </p:spPr>
        <p:txBody>
          <a:bodyPr lIns="0" tIns="0" rIns="0" bIns="0"/>
          <a:lstStyle/>
          <a:p>
            <a:pPr algn="r" defTabSz="957236">
              <a:lnSpc>
                <a:spcPts val="1125"/>
              </a:lnSpc>
              <a:defRPr/>
            </a:pPr>
            <a:r>
              <a:rPr lang="en-GB" sz="800" dirty="0">
                <a:solidFill>
                  <a:schemeClr val="tx2"/>
                </a:solidFill>
              </a:rPr>
              <a:t>© 2012 Deloitte LLP. Private and confidential</a:t>
            </a:r>
          </a:p>
        </p:txBody>
      </p:sp>
      <p:sp>
        <p:nvSpPr>
          <p:cNvPr id="1027" name="Title Placeholder 1"/>
          <p:cNvSpPr>
            <a:spLocks noGrp="1"/>
          </p:cNvSpPr>
          <p:nvPr>
            <p:ph type="title"/>
          </p:nvPr>
        </p:nvSpPr>
        <p:spPr bwMode="auto">
          <a:xfrm>
            <a:off x="442913" y="350838"/>
            <a:ext cx="9123362" cy="630237"/>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GB" smtClean="0"/>
              <a:t>Click to edit Master title style</a:t>
            </a:r>
          </a:p>
        </p:txBody>
      </p:sp>
      <p:sp>
        <p:nvSpPr>
          <p:cNvPr id="1028" name="Text Placeholder 2"/>
          <p:cNvSpPr>
            <a:spLocks noGrp="1"/>
          </p:cNvSpPr>
          <p:nvPr>
            <p:ph type="body" idx="1"/>
          </p:nvPr>
        </p:nvSpPr>
        <p:spPr bwMode="auto">
          <a:xfrm>
            <a:off x="439738" y="1190625"/>
            <a:ext cx="9123362" cy="52197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7" name="Slide Number Placeholder 9"/>
          <p:cNvSpPr>
            <a:spLocks noGrp="1"/>
          </p:cNvSpPr>
          <p:nvPr>
            <p:ph type="sldNum" sz="quarter" idx="4"/>
          </p:nvPr>
        </p:nvSpPr>
        <p:spPr>
          <a:xfrm>
            <a:off x="450850" y="6554788"/>
            <a:ext cx="306388" cy="142875"/>
          </a:xfrm>
          <a:prstGeom prst="rect">
            <a:avLst/>
          </a:prstGeom>
        </p:spPr>
        <p:txBody>
          <a:bodyPr vert="horz" wrap="square" lIns="0" tIns="0" rIns="0" bIns="0" numCol="1" anchor="t" anchorCtr="0" compatLnSpc="1">
            <a:prstTxWarp prst="textNoShape">
              <a:avLst/>
            </a:prstTxWarp>
            <a:noAutofit/>
          </a:bodyPr>
          <a:lstStyle>
            <a:lvl1pPr>
              <a:lnSpc>
                <a:spcPts val="1125"/>
              </a:lnSpc>
              <a:defRPr sz="900" b="1">
                <a:solidFill>
                  <a:schemeClr val="tx2"/>
                </a:solidFill>
              </a:defRPr>
            </a:lvl1pPr>
          </a:lstStyle>
          <a:p>
            <a:pPr>
              <a:defRPr/>
            </a:pPr>
            <a:fld id="{1E307991-4F75-4BBD-A729-12EE5EC85250}" type="slidenum">
              <a:rPr lang="en-GB"/>
              <a:pPr>
                <a:defRPr/>
              </a:pPr>
              <a:t>‹#›</a:t>
            </a:fld>
            <a:endParaRPr lang="en-GB" dirty="0"/>
          </a:p>
        </p:txBody>
      </p:sp>
      <p:sp>
        <p:nvSpPr>
          <p:cNvPr id="10" name="Footer Placeholder 10"/>
          <p:cNvSpPr>
            <a:spLocks noGrp="1"/>
          </p:cNvSpPr>
          <p:nvPr>
            <p:ph type="ftr" sz="quarter" idx="3"/>
          </p:nvPr>
        </p:nvSpPr>
        <p:spPr>
          <a:xfrm>
            <a:off x="836613" y="6554788"/>
            <a:ext cx="4676775" cy="142875"/>
          </a:xfrm>
          <a:prstGeom prst="rect">
            <a:avLst/>
          </a:prstGeom>
        </p:spPr>
        <p:txBody>
          <a:bodyPr vert="horz" wrap="square" lIns="0" tIns="0" rIns="0" bIns="0" numCol="1" anchor="t" anchorCtr="0" compatLnSpc="1">
            <a:prstTxWarp prst="textNoShape">
              <a:avLst/>
            </a:prstTxWarp>
            <a:noAutofit/>
          </a:bodyPr>
          <a:lstStyle>
            <a:lvl1pPr>
              <a:lnSpc>
                <a:spcPts val="1125"/>
              </a:lnSpc>
              <a:defRPr sz="900">
                <a:solidFill>
                  <a:schemeClr val="tx2"/>
                </a:solidFill>
                <a:latin typeface="Arial" charset="0"/>
                <a:cs typeface="Arial" charset="0"/>
              </a:defRPr>
            </a:lvl1pPr>
          </a:lstStyle>
          <a:p>
            <a:pPr>
              <a:defRPr/>
            </a:pPr>
            <a:r>
              <a:rPr lang="en-GB" dirty="0"/>
              <a:t>IFRS 4 Phase II - Webcast (March 2011)</a:t>
            </a:r>
          </a:p>
        </p:txBody>
      </p:sp>
    </p:spTree>
  </p:cSld>
  <p:clrMap bg1="lt1" tx1="dk1" bg2="lt2" tx2="dk2" accent1="accent1" accent2="accent2" accent3="accent3" accent4="accent4" accent5="accent5" accent6="accent6" hlink="hlink" folHlink="folHlink"/>
  <p:sldLayoutIdLst>
    <p:sldLayoutId id="2147490681" r:id="rId1"/>
    <p:sldLayoutId id="2147490672" r:id="rId2"/>
    <p:sldLayoutId id="2147490673" r:id="rId3"/>
    <p:sldLayoutId id="2147490674" r:id="rId4"/>
    <p:sldLayoutId id="2147490675" r:id="rId5"/>
    <p:sldLayoutId id="2147490676" r:id="rId6"/>
    <p:sldLayoutId id="2147490677" r:id="rId7"/>
    <p:sldLayoutId id="2147490678" r:id="rId8"/>
    <p:sldLayoutId id="2147490679" r:id="rId9"/>
    <p:sldLayoutId id="2147490680" r:id="rId10"/>
    <p:sldLayoutId id="2147490682" r:id="rId11"/>
  </p:sldLayoutIdLst>
  <p:hf hdr="0" dt="0"/>
  <p:txStyles>
    <p:titleStyle>
      <a:lvl1pPr algn="l" defTabSz="955675" rtl="0" eaLnBrk="0" fontAlgn="base" hangingPunct="0">
        <a:lnSpc>
          <a:spcPts val="3200"/>
        </a:lnSpc>
        <a:spcBef>
          <a:spcPct val="0"/>
        </a:spcBef>
        <a:spcAft>
          <a:spcPct val="0"/>
        </a:spcAft>
        <a:defRPr sz="2300" b="1">
          <a:solidFill>
            <a:schemeClr val="tx2"/>
          </a:solidFill>
          <a:latin typeface="+mj-lt"/>
          <a:ea typeface="+mj-ea"/>
          <a:cs typeface="+mj-cs"/>
        </a:defRPr>
      </a:lvl1pPr>
      <a:lvl2pPr algn="l" defTabSz="955675" rtl="0" eaLnBrk="0" fontAlgn="base" hangingPunct="0">
        <a:lnSpc>
          <a:spcPts val="3200"/>
        </a:lnSpc>
        <a:spcBef>
          <a:spcPct val="0"/>
        </a:spcBef>
        <a:spcAft>
          <a:spcPct val="0"/>
        </a:spcAft>
        <a:defRPr sz="2300" b="1">
          <a:solidFill>
            <a:schemeClr val="tx2"/>
          </a:solidFill>
          <a:latin typeface="Arial" charset="0"/>
        </a:defRPr>
      </a:lvl2pPr>
      <a:lvl3pPr algn="l" defTabSz="955675" rtl="0" eaLnBrk="0" fontAlgn="base" hangingPunct="0">
        <a:lnSpc>
          <a:spcPts val="3200"/>
        </a:lnSpc>
        <a:spcBef>
          <a:spcPct val="0"/>
        </a:spcBef>
        <a:spcAft>
          <a:spcPct val="0"/>
        </a:spcAft>
        <a:defRPr sz="2300" b="1">
          <a:solidFill>
            <a:schemeClr val="tx2"/>
          </a:solidFill>
          <a:latin typeface="Arial" charset="0"/>
        </a:defRPr>
      </a:lvl3pPr>
      <a:lvl4pPr algn="l" defTabSz="955675" rtl="0" eaLnBrk="0" fontAlgn="base" hangingPunct="0">
        <a:lnSpc>
          <a:spcPts val="3200"/>
        </a:lnSpc>
        <a:spcBef>
          <a:spcPct val="0"/>
        </a:spcBef>
        <a:spcAft>
          <a:spcPct val="0"/>
        </a:spcAft>
        <a:defRPr sz="2300" b="1">
          <a:solidFill>
            <a:schemeClr val="tx2"/>
          </a:solidFill>
          <a:latin typeface="Arial" charset="0"/>
        </a:defRPr>
      </a:lvl4pPr>
      <a:lvl5pPr algn="l" defTabSz="955675" rtl="0" eaLnBrk="0" fontAlgn="base" hangingPunct="0">
        <a:lnSpc>
          <a:spcPts val="3200"/>
        </a:lnSpc>
        <a:spcBef>
          <a:spcPct val="0"/>
        </a:spcBef>
        <a:spcAft>
          <a:spcPct val="0"/>
        </a:spcAft>
        <a:defRPr sz="2300" b="1">
          <a:solidFill>
            <a:schemeClr val="tx2"/>
          </a:solidFill>
          <a:latin typeface="Arial" charset="0"/>
        </a:defRPr>
      </a:lvl5pPr>
      <a:lvl6pPr marL="457187" algn="l" defTabSz="957236" rtl="0" eaLnBrk="0" fontAlgn="base" hangingPunct="0">
        <a:lnSpc>
          <a:spcPts val="3200"/>
        </a:lnSpc>
        <a:spcBef>
          <a:spcPct val="0"/>
        </a:spcBef>
        <a:spcAft>
          <a:spcPct val="0"/>
        </a:spcAft>
        <a:defRPr sz="2300" b="1">
          <a:solidFill>
            <a:schemeClr val="tx2"/>
          </a:solidFill>
          <a:latin typeface="Arial" charset="0"/>
        </a:defRPr>
      </a:lvl6pPr>
      <a:lvl7pPr marL="914375" algn="l" defTabSz="957236" rtl="0" eaLnBrk="0" fontAlgn="base" hangingPunct="0">
        <a:lnSpc>
          <a:spcPts val="3200"/>
        </a:lnSpc>
        <a:spcBef>
          <a:spcPct val="0"/>
        </a:spcBef>
        <a:spcAft>
          <a:spcPct val="0"/>
        </a:spcAft>
        <a:defRPr sz="2300" b="1">
          <a:solidFill>
            <a:schemeClr val="tx2"/>
          </a:solidFill>
          <a:latin typeface="Arial" charset="0"/>
        </a:defRPr>
      </a:lvl7pPr>
      <a:lvl8pPr marL="1371562" algn="l" defTabSz="957236" rtl="0" eaLnBrk="0" fontAlgn="base" hangingPunct="0">
        <a:lnSpc>
          <a:spcPts val="3200"/>
        </a:lnSpc>
        <a:spcBef>
          <a:spcPct val="0"/>
        </a:spcBef>
        <a:spcAft>
          <a:spcPct val="0"/>
        </a:spcAft>
        <a:defRPr sz="2300" b="1">
          <a:solidFill>
            <a:schemeClr val="tx2"/>
          </a:solidFill>
          <a:latin typeface="Arial" charset="0"/>
        </a:defRPr>
      </a:lvl8pPr>
      <a:lvl9pPr marL="1828748" algn="l" defTabSz="957236" rtl="0" eaLnBrk="0" fontAlgn="base" hangingPunct="0">
        <a:lnSpc>
          <a:spcPts val="3200"/>
        </a:lnSpc>
        <a:spcBef>
          <a:spcPct val="0"/>
        </a:spcBef>
        <a:spcAft>
          <a:spcPct val="0"/>
        </a:spcAft>
        <a:defRPr sz="2300" b="1">
          <a:solidFill>
            <a:schemeClr val="tx2"/>
          </a:solidFill>
          <a:latin typeface="Arial" charset="0"/>
        </a:defRPr>
      </a:lvl9pPr>
    </p:titleStyle>
    <p:bodyStyle>
      <a:lvl1pPr marL="358775" indent="-358775" algn="l" defTabSz="955675" rtl="0" eaLnBrk="0" fontAlgn="base" hangingPunct="0">
        <a:spcBef>
          <a:spcPct val="0"/>
        </a:spcBef>
        <a:spcAft>
          <a:spcPts val="288"/>
        </a:spcAft>
        <a:buFont typeface="Arial" charset="0"/>
        <a:defRPr sz="1900">
          <a:solidFill>
            <a:schemeClr val="tx2"/>
          </a:solidFill>
          <a:latin typeface="+mn-lt"/>
          <a:ea typeface="+mn-ea"/>
          <a:cs typeface="+mn-cs"/>
        </a:defRPr>
      </a:lvl1pPr>
      <a:lvl2pPr marL="188913" indent="-188913" algn="l" defTabSz="955675" rtl="0" eaLnBrk="0" fontAlgn="base" hangingPunct="0">
        <a:spcBef>
          <a:spcPct val="0"/>
        </a:spcBef>
        <a:spcAft>
          <a:spcPts val="288"/>
        </a:spcAft>
        <a:buFont typeface="Wingdings" pitchFamily="2" charset="2"/>
        <a:buChar char="§"/>
        <a:defRPr sz="1900">
          <a:solidFill>
            <a:schemeClr val="tx2"/>
          </a:solidFill>
          <a:latin typeface="+mn-lt"/>
        </a:defRPr>
      </a:lvl2pPr>
      <a:lvl3pPr marL="373063" indent="-182563" algn="l" defTabSz="955675" rtl="0" eaLnBrk="0" fontAlgn="base" hangingPunct="0">
        <a:spcBef>
          <a:spcPct val="0"/>
        </a:spcBef>
        <a:spcAft>
          <a:spcPts val="288"/>
        </a:spcAft>
        <a:buFont typeface="Arial" charset="0"/>
        <a:buChar char="‒"/>
        <a:defRPr sz="1900">
          <a:solidFill>
            <a:schemeClr val="tx2"/>
          </a:solidFill>
          <a:latin typeface="+mn-lt"/>
        </a:defRPr>
      </a:lvl3pPr>
      <a:lvl4pPr marL="563563" indent="-188913" algn="l" defTabSz="955675" rtl="0" eaLnBrk="0" fontAlgn="base" hangingPunct="0">
        <a:spcBef>
          <a:spcPct val="0"/>
        </a:spcBef>
        <a:spcAft>
          <a:spcPts val="563"/>
        </a:spcAft>
        <a:buFont typeface="Wingdings" pitchFamily="2" charset="2"/>
        <a:buChar char="§"/>
        <a:defRPr sz="1700">
          <a:solidFill>
            <a:schemeClr val="tx2"/>
          </a:solidFill>
          <a:latin typeface="+mn-lt"/>
        </a:defRPr>
      </a:lvl4pPr>
      <a:lvl5pPr marL="744538" indent="-179388" algn="l" defTabSz="955675" rtl="0" eaLnBrk="0" fontAlgn="base" hangingPunct="0">
        <a:spcBef>
          <a:spcPct val="0"/>
        </a:spcBef>
        <a:spcAft>
          <a:spcPts val="563"/>
        </a:spcAft>
        <a:buFont typeface="Arial" charset="0"/>
        <a:buChar char="‒"/>
        <a:defRPr sz="1700">
          <a:solidFill>
            <a:schemeClr val="tx2"/>
          </a:solidFill>
          <a:latin typeface="+mn-lt"/>
        </a:defRPr>
      </a:lvl5pPr>
      <a:lvl6pPr marL="1203291" indent="-180970" algn="l" defTabSz="957236" rtl="0" eaLnBrk="0" fontAlgn="base" hangingPunct="0">
        <a:spcBef>
          <a:spcPct val="0"/>
        </a:spcBef>
        <a:spcAft>
          <a:spcPts val="563"/>
        </a:spcAft>
        <a:buFont typeface="Arial" charset="0"/>
        <a:buChar char="‒"/>
        <a:defRPr sz="1700">
          <a:solidFill>
            <a:schemeClr val="tx2"/>
          </a:solidFill>
          <a:latin typeface="+mn-lt"/>
        </a:defRPr>
      </a:lvl6pPr>
      <a:lvl7pPr marL="1660478" indent="-180970" algn="l" defTabSz="957236" rtl="0" eaLnBrk="0" fontAlgn="base" hangingPunct="0">
        <a:spcBef>
          <a:spcPct val="0"/>
        </a:spcBef>
        <a:spcAft>
          <a:spcPts val="563"/>
        </a:spcAft>
        <a:buFont typeface="Arial" charset="0"/>
        <a:buChar char="‒"/>
        <a:defRPr sz="1700">
          <a:solidFill>
            <a:schemeClr val="tx2"/>
          </a:solidFill>
          <a:latin typeface="+mn-lt"/>
        </a:defRPr>
      </a:lvl7pPr>
      <a:lvl8pPr marL="2117666" indent="-180970" algn="l" defTabSz="957236" rtl="0" eaLnBrk="0" fontAlgn="base" hangingPunct="0">
        <a:spcBef>
          <a:spcPct val="0"/>
        </a:spcBef>
        <a:spcAft>
          <a:spcPts val="563"/>
        </a:spcAft>
        <a:buFont typeface="Arial" charset="0"/>
        <a:buChar char="‒"/>
        <a:defRPr sz="1700">
          <a:solidFill>
            <a:schemeClr val="tx2"/>
          </a:solidFill>
          <a:latin typeface="+mn-lt"/>
        </a:defRPr>
      </a:lvl8pPr>
      <a:lvl9pPr marL="2574853" indent="-180970" algn="l" defTabSz="957236" rtl="0" eaLnBrk="0" fontAlgn="base" hangingPunct="0">
        <a:spcBef>
          <a:spcPct val="0"/>
        </a:spcBef>
        <a:spcAft>
          <a:spcPts val="563"/>
        </a:spcAft>
        <a:buFont typeface="Arial" charset="0"/>
        <a:buChar char="‒"/>
        <a:defRPr sz="1700">
          <a:solidFill>
            <a:schemeClr val="tx2"/>
          </a:solidFill>
          <a:latin typeface="+mn-lt"/>
        </a:defRPr>
      </a:lvl9pPr>
    </p:bodyStyle>
    <p:otherStyle>
      <a:defPPr>
        <a:defRPr lang="en-US"/>
      </a:defPPr>
      <a:lvl1pPr marL="0" algn="l" defTabSz="914375" rtl="0" eaLnBrk="1" latinLnBrk="0" hangingPunct="1">
        <a:defRPr sz="1800" kern="1200">
          <a:solidFill>
            <a:schemeClr val="tx1"/>
          </a:solidFill>
          <a:latin typeface="+mn-lt"/>
          <a:ea typeface="+mn-ea"/>
          <a:cs typeface="+mn-cs"/>
        </a:defRPr>
      </a:lvl1pPr>
      <a:lvl2pPr marL="457187" algn="l" defTabSz="914375" rtl="0" eaLnBrk="1" latinLnBrk="0" hangingPunct="1">
        <a:defRPr sz="1800" kern="1200">
          <a:solidFill>
            <a:schemeClr val="tx1"/>
          </a:solidFill>
          <a:latin typeface="+mn-lt"/>
          <a:ea typeface="+mn-ea"/>
          <a:cs typeface="+mn-cs"/>
        </a:defRPr>
      </a:lvl2pPr>
      <a:lvl3pPr marL="914375" algn="l" defTabSz="914375" rtl="0" eaLnBrk="1" latinLnBrk="0" hangingPunct="1">
        <a:defRPr sz="1800" kern="1200">
          <a:solidFill>
            <a:schemeClr val="tx1"/>
          </a:solidFill>
          <a:latin typeface="+mn-lt"/>
          <a:ea typeface="+mn-ea"/>
          <a:cs typeface="+mn-cs"/>
        </a:defRPr>
      </a:lvl3pPr>
      <a:lvl4pPr marL="1371562" algn="l" defTabSz="914375" rtl="0" eaLnBrk="1" latinLnBrk="0" hangingPunct="1">
        <a:defRPr sz="1800" kern="1200">
          <a:solidFill>
            <a:schemeClr val="tx1"/>
          </a:solidFill>
          <a:latin typeface="+mn-lt"/>
          <a:ea typeface="+mn-ea"/>
          <a:cs typeface="+mn-cs"/>
        </a:defRPr>
      </a:lvl4pPr>
      <a:lvl5pPr marL="1828748" algn="l" defTabSz="914375" rtl="0" eaLnBrk="1" latinLnBrk="0" hangingPunct="1">
        <a:defRPr sz="1800" kern="1200">
          <a:solidFill>
            <a:schemeClr val="tx1"/>
          </a:solidFill>
          <a:latin typeface="+mn-lt"/>
          <a:ea typeface="+mn-ea"/>
          <a:cs typeface="+mn-cs"/>
        </a:defRPr>
      </a:lvl5pPr>
      <a:lvl6pPr marL="2285936" algn="l" defTabSz="914375" rtl="0" eaLnBrk="1" latinLnBrk="0" hangingPunct="1">
        <a:defRPr sz="1800" kern="1200">
          <a:solidFill>
            <a:schemeClr val="tx1"/>
          </a:solidFill>
          <a:latin typeface="+mn-lt"/>
          <a:ea typeface="+mn-ea"/>
          <a:cs typeface="+mn-cs"/>
        </a:defRPr>
      </a:lvl6pPr>
      <a:lvl7pPr marL="2743123" algn="l" defTabSz="914375" rtl="0" eaLnBrk="1" latinLnBrk="0" hangingPunct="1">
        <a:defRPr sz="1800" kern="1200">
          <a:solidFill>
            <a:schemeClr val="tx1"/>
          </a:solidFill>
          <a:latin typeface="+mn-lt"/>
          <a:ea typeface="+mn-ea"/>
          <a:cs typeface="+mn-cs"/>
        </a:defRPr>
      </a:lvl7pPr>
      <a:lvl8pPr marL="3200311" algn="l" defTabSz="914375" rtl="0" eaLnBrk="1" latinLnBrk="0" hangingPunct="1">
        <a:defRPr sz="1800" kern="1200">
          <a:solidFill>
            <a:schemeClr val="tx1"/>
          </a:solidFill>
          <a:latin typeface="+mn-lt"/>
          <a:ea typeface="+mn-ea"/>
          <a:cs typeface="+mn-cs"/>
        </a:defRPr>
      </a:lvl8pPr>
      <a:lvl9pPr marL="3657498" algn="l" defTabSz="914375"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hyperlink" Target="mailto:fnagari@deloitte.co.uk" TargetMode="External"/><Relationship Id="rId2" Type="http://schemas.openxmlformats.org/officeDocument/2006/relationships/notesSlide" Target="../notesSlides/notesSlide22.xml"/><Relationship Id="rId1" Type="http://schemas.openxmlformats.org/officeDocument/2006/relationships/slideLayout" Target="../slideLayouts/slideLayout1.xml"/><Relationship Id="rId6" Type="http://schemas.openxmlformats.org/officeDocument/2006/relationships/image" Target="../media/image3.jpeg"/><Relationship Id="rId5" Type="http://schemas.openxmlformats.org/officeDocument/2006/relationships/hyperlink" Target="mailto:insurancecentreofexc@deloitte.co.uk" TargetMode="External"/><Relationship Id="rId4" Type="http://schemas.openxmlformats.org/officeDocument/2006/relationships/hyperlink" Target="http://www.iasplus.com/agenda/insure2.htm" TargetMode="External"/></Relationships>
</file>

<file path=ppt/slides/_rels/slide2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6" descr="https://deloitteidm2.monigle2.net/ar6855pn63/user_uploaded/zoom/bzi_ris_glb_ho_469_hi-zm.jpg"/>
          <p:cNvPicPr>
            <a:picLocks noChangeAspect="1" noChangeArrowheads="1"/>
          </p:cNvPicPr>
          <p:nvPr/>
        </p:nvPicPr>
        <p:blipFill>
          <a:blip r:embed="rId3" cstate="print"/>
          <a:srcRect/>
          <a:stretch>
            <a:fillRect/>
          </a:stretch>
        </p:blipFill>
        <p:spPr bwMode="auto">
          <a:xfrm>
            <a:off x="4916488" y="2436813"/>
            <a:ext cx="4989512" cy="3741737"/>
          </a:xfrm>
          <a:prstGeom prst="rect">
            <a:avLst/>
          </a:prstGeom>
          <a:noFill/>
          <a:ln w="9525">
            <a:noFill/>
            <a:miter lim="800000"/>
            <a:headEnd/>
            <a:tailEnd/>
          </a:ln>
        </p:spPr>
      </p:pic>
      <p:sp>
        <p:nvSpPr>
          <p:cNvPr id="4099" name="Rectangle 17"/>
          <p:cNvSpPr>
            <a:spLocks noGrp="1"/>
          </p:cNvSpPr>
          <p:nvPr>
            <p:ph type="ctrTitle"/>
          </p:nvPr>
        </p:nvSpPr>
        <p:spPr>
          <a:xfrm>
            <a:off x="381148" y="1893888"/>
            <a:ext cx="7132171" cy="1128712"/>
          </a:xfrm>
        </p:spPr>
        <p:txBody>
          <a:bodyPr/>
          <a:lstStyle/>
          <a:p>
            <a:pPr>
              <a:lnSpc>
                <a:spcPts val="3800"/>
              </a:lnSpc>
            </a:pPr>
            <a:r>
              <a:rPr lang="en-GB" sz="3600" dirty="0" smtClean="0">
                <a:solidFill>
                  <a:srgbClr val="92D400"/>
                </a:solidFill>
              </a:rPr>
              <a:t>Aggregating contracts and disaggregating deposit components</a:t>
            </a:r>
            <a:br>
              <a:rPr lang="en-GB" sz="3600" dirty="0" smtClean="0">
                <a:solidFill>
                  <a:srgbClr val="92D400"/>
                </a:solidFill>
              </a:rPr>
            </a:br>
            <a:r>
              <a:rPr lang="en-GB" sz="3600" dirty="0" smtClean="0"/>
              <a:t>IFRS </a:t>
            </a:r>
            <a:r>
              <a:rPr lang="en-GB" sz="3600" dirty="0"/>
              <a:t>4 Phase II Update</a:t>
            </a:r>
            <a:endParaRPr lang="en-GB" sz="2600" dirty="0">
              <a:solidFill>
                <a:schemeClr val="accent2"/>
              </a:solidFill>
            </a:endParaRPr>
          </a:p>
        </p:txBody>
      </p:sp>
      <p:sp>
        <p:nvSpPr>
          <p:cNvPr id="4100" name="Rectangle 18"/>
          <p:cNvSpPr>
            <a:spLocks noGrp="1"/>
          </p:cNvSpPr>
          <p:nvPr>
            <p:ph type="subTitle" idx="1"/>
          </p:nvPr>
        </p:nvSpPr>
        <p:spPr>
          <a:xfrm>
            <a:off x="423863" y="5199063"/>
            <a:ext cx="5133975" cy="303212"/>
          </a:xfrm>
        </p:spPr>
        <p:txBody>
          <a:bodyPr/>
          <a:lstStyle/>
          <a:p>
            <a:pPr marL="0" indent="0"/>
            <a:r>
              <a:rPr lang="en-GB" dirty="0"/>
              <a:t>IASB and FASB joint meetings – </a:t>
            </a:r>
            <a:r>
              <a:rPr lang="en-GB" dirty="0" smtClean="0"/>
              <a:t>March 2012</a:t>
            </a:r>
            <a:endParaRPr lang="en-GB" dirty="0"/>
          </a:p>
          <a:p>
            <a:pPr marL="0" indent="0"/>
            <a:r>
              <a:rPr lang="en-GB" dirty="0"/>
              <a:t>Francesco Nagari</a:t>
            </a:r>
          </a:p>
          <a:p>
            <a:pPr marL="0" indent="0"/>
            <a:r>
              <a:rPr lang="en-GB" dirty="0" smtClean="0"/>
              <a:t>30 March </a:t>
            </a:r>
            <a:r>
              <a:rPr lang="en-GB" dirty="0"/>
              <a:t>2012</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2"/>
          <p:cNvSpPr>
            <a:spLocks noGrp="1"/>
          </p:cNvSpPr>
          <p:nvPr>
            <p:ph type="title"/>
          </p:nvPr>
        </p:nvSpPr>
        <p:spPr>
          <a:xfrm>
            <a:off x="465773" y="225108"/>
            <a:ext cx="9123362" cy="997902"/>
          </a:xfrm>
        </p:spPr>
        <p:txBody>
          <a:bodyPr/>
          <a:lstStyle/>
          <a:p>
            <a:r>
              <a:rPr lang="en-GB" sz="2200" dirty="0" smtClean="0"/>
              <a:t>Details of joint meeting – 21 March</a:t>
            </a:r>
            <a:br>
              <a:rPr lang="en-GB" sz="2200" dirty="0" smtClean="0"/>
            </a:br>
            <a:r>
              <a:rPr lang="en-GB" sz="2000" i="1" dirty="0" smtClean="0"/>
              <a:t>Papers 2F/81F, 2G/81G, 2H/81H Separation of investment components</a:t>
            </a:r>
            <a:endParaRPr lang="en-GB" sz="2000" dirty="0" smtClean="0"/>
          </a:p>
        </p:txBody>
      </p:sp>
      <p:sp>
        <p:nvSpPr>
          <p:cNvPr id="16388" name="Rectangle 3"/>
          <p:cNvSpPr>
            <a:spLocks noGrp="1"/>
          </p:cNvSpPr>
          <p:nvPr>
            <p:ph idx="1"/>
          </p:nvPr>
        </p:nvSpPr>
        <p:spPr>
          <a:xfrm>
            <a:off x="587375" y="1181099"/>
            <a:ext cx="9123363" cy="5059363"/>
          </a:xfrm>
          <a:ln>
            <a:noFill/>
          </a:ln>
        </p:spPr>
        <p:txBody>
          <a:bodyPr/>
          <a:lstStyle/>
          <a:p>
            <a:pPr marL="304800" lvl="1" indent="-303213">
              <a:spcAft>
                <a:spcPct val="25000"/>
              </a:spcAft>
              <a:buNone/>
              <a:defRPr/>
            </a:pPr>
            <a:r>
              <a:rPr lang="en-GB" sz="1800" b="1" dirty="0" smtClean="0">
                <a:solidFill>
                  <a:srgbClr val="3C8A2E"/>
                </a:solidFill>
              </a:rPr>
              <a:t>Background and objectives</a:t>
            </a:r>
          </a:p>
          <a:p>
            <a:pPr marL="304800" lvl="1" indent="-303213">
              <a:spcAft>
                <a:spcPct val="25000"/>
              </a:spcAft>
              <a:defRPr/>
            </a:pPr>
            <a:r>
              <a:rPr lang="en-GB" sz="1800" dirty="0" smtClean="0"/>
              <a:t>ED and DP proposed to unbundle certain investment components: explicit account balances</a:t>
            </a:r>
          </a:p>
          <a:p>
            <a:pPr marL="304800" lvl="1" indent="-303213">
              <a:spcAft>
                <a:spcPct val="25000"/>
              </a:spcAft>
              <a:defRPr/>
            </a:pPr>
            <a:r>
              <a:rPr lang="en-GB" sz="1800" dirty="0" smtClean="0"/>
              <a:t>Feedback on unbundling was critical of the ED and DP proposals</a:t>
            </a:r>
            <a:endParaRPr lang="en-GB" sz="1800" b="1" dirty="0" smtClean="0"/>
          </a:p>
          <a:p>
            <a:pPr marL="304800" lvl="1" indent="-303213">
              <a:spcAft>
                <a:spcPct val="25000"/>
              </a:spcAft>
              <a:defRPr/>
            </a:pPr>
            <a:r>
              <a:rPr lang="en-GB" sz="1800" dirty="0" smtClean="0"/>
              <a:t>Boards remain concerned over deposit components presented as part of aggregate premiums</a:t>
            </a:r>
          </a:p>
          <a:p>
            <a:pPr marL="304800" lvl="1" indent="-303213">
              <a:spcAft>
                <a:spcPct val="25000"/>
              </a:spcAft>
              <a:defRPr/>
            </a:pPr>
            <a:r>
              <a:rPr lang="en-US" sz="1800" dirty="0" smtClean="0"/>
              <a:t>At their November joint meeting:</a:t>
            </a:r>
          </a:p>
          <a:p>
            <a:pPr marL="488950" lvl="2" indent="-303213">
              <a:spcAft>
                <a:spcPct val="25000"/>
              </a:spcAft>
              <a:defRPr/>
            </a:pPr>
            <a:r>
              <a:rPr lang="en-US" sz="1800" dirty="0" smtClean="0"/>
              <a:t>FASB tentatively agreed to unbundle explicit account balances</a:t>
            </a:r>
          </a:p>
          <a:p>
            <a:pPr marL="488950" lvl="2" indent="-303213">
              <a:spcAft>
                <a:spcPct val="25000"/>
              </a:spcAft>
              <a:defRPr/>
            </a:pPr>
            <a:r>
              <a:rPr lang="en-US" sz="1800" dirty="0" smtClean="0"/>
              <a:t>IASB preferred to disaggregate instead of unbundling (no vote)</a:t>
            </a:r>
          </a:p>
          <a:p>
            <a:pPr marL="304800" lvl="1" indent="-303213">
              <a:spcAft>
                <a:spcPct val="25000"/>
              </a:spcAft>
              <a:defRPr/>
            </a:pPr>
            <a:r>
              <a:rPr lang="en-US" sz="1800" dirty="0" smtClean="0"/>
              <a:t>The Staff proposed to achieve certain objectives with the separation of investment components</a:t>
            </a:r>
          </a:p>
          <a:p>
            <a:pPr marL="344487" lvl="1" indent="-342900">
              <a:spcAft>
                <a:spcPct val="25000"/>
              </a:spcAft>
              <a:buFont typeface="+mj-lt"/>
              <a:buAutoNum type="alphaLcParenR"/>
              <a:defRPr/>
            </a:pPr>
            <a:r>
              <a:rPr lang="en-GB" sz="1800" dirty="0" smtClean="0"/>
              <a:t>Provide a basis to determine total aggregate premium in comprehensive income</a:t>
            </a:r>
          </a:p>
          <a:p>
            <a:pPr marL="344487" lvl="1" indent="-342900">
              <a:spcAft>
                <a:spcPct val="25000"/>
              </a:spcAft>
              <a:buFont typeface="+mj-lt"/>
              <a:buAutoNum type="alphaLcParenR"/>
              <a:defRPr/>
            </a:pPr>
            <a:r>
              <a:rPr lang="en-GB" sz="1800" dirty="0" smtClean="0"/>
              <a:t>Improve comparability with other financial institutions</a:t>
            </a:r>
          </a:p>
          <a:p>
            <a:pPr marL="344487" lvl="1" indent="-342900">
              <a:spcAft>
                <a:spcPct val="25000"/>
              </a:spcAft>
              <a:buFont typeface="+mj-lt"/>
              <a:buAutoNum type="alphaLcParenR"/>
              <a:defRPr/>
            </a:pPr>
            <a:r>
              <a:rPr lang="en-GB" sz="1800" dirty="0" smtClean="0"/>
              <a:t>Provide liquidity risk measure (e.g. amounts payable on demand)</a:t>
            </a:r>
          </a:p>
          <a:p>
            <a:pPr marL="304800" lvl="1" indent="-303213">
              <a:spcAft>
                <a:spcPct val="25000"/>
              </a:spcAft>
              <a:buNone/>
              <a:defRPr/>
            </a:pPr>
            <a:endParaRPr lang="en-US" sz="1800" dirty="0" smtClean="0"/>
          </a:p>
        </p:txBody>
      </p:sp>
      <p:sp>
        <p:nvSpPr>
          <p:cNvPr id="14342" name="Slide Number Placeholder 4"/>
          <p:cNvSpPr>
            <a:spLocks noGrp="1"/>
          </p:cNvSpPr>
          <p:nvPr>
            <p:ph type="sldNum" sz="quarter" idx="10"/>
          </p:nvPr>
        </p:nvSpPr>
        <p:spPr bwMode="auto">
          <a:noFill/>
          <a:ln>
            <a:miter lim="800000"/>
            <a:headEnd/>
            <a:tailEnd/>
          </a:ln>
        </p:spPr>
        <p:txBody>
          <a:bodyPr/>
          <a:lstStyle/>
          <a:p>
            <a:fld id="{D2E55FD0-95E6-459E-823B-6381F9269235}" type="slidenum">
              <a:rPr lang="en-GB" smtClean="0"/>
              <a:pPr/>
              <a:t>9</a:t>
            </a:fld>
            <a:endParaRPr lang="en-GB" dirty="0" smtClean="0"/>
          </a:p>
        </p:txBody>
      </p:sp>
      <p:sp>
        <p:nvSpPr>
          <p:cNvPr id="6" name="Footer Placeholder 10"/>
          <p:cNvSpPr>
            <a:spLocks noGrp="1"/>
          </p:cNvSpPr>
          <p:nvPr>
            <p:ph type="ftr" sz="quarter" idx="11"/>
          </p:nvPr>
        </p:nvSpPr>
        <p:spPr bwMode="auto">
          <a:xfrm>
            <a:off x="836613" y="6554788"/>
            <a:ext cx="4676775" cy="142875"/>
          </a:xfrm>
          <a:noFill/>
          <a:ln>
            <a:miter lim="800000"/>
            <a:headEnd/>
            <a:tailEnd/>
          </a:ln>
        </p:spPr>
        <p:txBody>
          <a:bodyPr/>
          <a:lstStyle/>
          <a:p>
            <a:pPr defTabSz="955675"/>
            <a:r>
              <a:rPr lang="en-GB" dirty="0" smtClean="0"/>
              <a:t>IFRS 4 Phase II - Webcast (March 2012)</a:t>
            </a:r>
            <a:endParaRPr lang="en-US"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2"/>
          <p:cNvSpPr>
            <a:spLocks noGrp="1"/>
          </p:cNvSpPr>
          <p:nvPr>
            <p:ph type="title"/>
          </p:nvPr>
        </p:nvSpPr>
        <p:spPr>
          <a:xfrm>
            <a:off x="465773" y="225108"/>
            <a:ext cx="9123362" cy="998242"/>
          </a:xfrm>
        </p:spPr>
        <p:txBody>
          <a:bodyPr/>
          <a:lstStyle/>
          <a:p>
            <a:r>
              <a:rPr lang="en-GB" sz="2200" dirty="0" smtClean="0"/>
              <a:t>Details of joint meeting – 21 March</a:t>
            </a:r>
            <a:br>
              <a:rPr lang="en-GB" sz="2200" dirty="0" smtClean="0"/>
            </a:br>
            <a:r>
              <a:rPr lang="en-GB" sz="2000" i="1" dirty="0" smtClean="0"/>
              <a:t>Paper 2G/81G Determining aggregate premium for insurance component</a:t>
            </a:r>
            <a:endParaRPr lang="en-GB" sz="2000" dirty="0" smtClean="0"/>
          </a:p>
        </p:txBody>
      </p:sp>
      <p:sp>
        <p:nvSpPr>
          <p:cNvPr id="16388" name="Rectangle 3"/>
          <p:cNvSpPr>
            <a:spLocks noGrp="1"/>
          </p:cNvSpPr>
          <p:nvPr>
            <p:ph idx="1"/>
          </p:nvPr>
        </p:nvSpPr>
        <p:spPr>
          <a:xfrm>
            <a:off x="587375" y="1559538"/>
            <a:ext cx="9123363" cy="4680924"/>
          </a:xfrm>
          <a:ln>
            <a:noFill/>
          </a:ln>
        </p:spPr>
        <p:txBody>
          <a:bodyPr/>
          <a:lstStyle/>
          <a:p>
            <a:pPr marL="304800" lvl="1" indent="-303213">
              <a:spcAft>
                <a:spcPct val="25000"/>
              </a:spcAft>
              <a:buNone/>
              <a:defRPr/>
            </a:pPr>
            <a:r>
              <a:rPr lang="en-GB" sz="1800" b="1" dirty="0" smtClean="0">
                <a:solidFill>
                  <a:srgbClr val="3C8A2E"/>
                </a:solidFill>
              </a:rPr>
              <a:t>Summary of Staff recommendations</a:t>
            </a:r>
          </a:p>
          <a:p>
            <a:pPr marL="344487" lvl="1" indent="-342900">
              <a:spcAft>
                <a:spcPct val="25000"/>
              </a:spcAft>
              <a:buFont typeface="+mj-lt"/>
              <a:buAutoNum type="arabicPeriod"/>
              <a:defRPr/>
            </a:pPr>
            <a:r>
              <a:rPr lang="en-GB" sz="1800" b="1" dirty="0" smtClean="0"/>
              <a:t>Definition of investment component</a:t>
            </a:r>
          </a:p>
          <a:p>
            <a:pPr marL="0" lvl="1" indent="-342900">
              <a:spcAft>
                <a:spcPct val="25000"/>
              </a:spcAft>
              <a:buNone/>
              <a:defRPr/>
            </a:pPr>
            <a:r>
              <a:rPr lang="en-GB" sz="1800" dirty="0" smtClean="0"/>
              <a:t>An amount that the insurer is obligated to pay the policyholder or beneficiary regardless of whether an insured event occurs</a:t>
            </a:r>
          </a:p>
          <a:p>
            <a:pPr marL="344487" lvl="1" indent="-342900">
              <a:spcAft>
                <a:spcPct val="25000"/>
              </a:spcAft>
              <a:buFont typeface="+mj-lt"/>
              <a:buAutoNum type="arabicPeriod"/>
              <a:defRPr/>
            </a:pPr>
            <a:endParaRPr lang="en-GB" sz="1800" dirty="0" smtClean="0"/>
          </a:p>
          <a:p>
            <a:pPr marL="344487" lvl="1" indent="-342900">
              <a:spcAft>
                <a:spcPct val="25000"/>
              </a:spcAft>
              <a:buFont typeface="+mj-lt"/>
              <a:buAutoNum type="arabicPeriod" startAt="2"/>
              <a:defRPr/>
            </a:pPr>
            <a:r>
              <a:rPr lang="en-GB" sz="1800" b="1" dirty="0" smtClean="0"/>
              <a:t>Presentation and measurement in the statement of comprehensive income</a:t>
            </a:r>
          </a:p>
          <a:p>
            <a:pPr marL="0" lvl="1" indent="-342900">
              <a:spcAft>
                <a:spcPct val="25000"/>
              </a:spcAft>
              <a:buNone/>
              <a:defRPr/>
            </a:pPr>
            <a:r>
              <a:rPr lang="en-GB" sz="1800" dirty="0" smtClean="0"/>
              <a:t>Exclude from the aggregate premium the present value of investment components (defined as above), measured consistently with the measurement of the overall insurance contract liability </a:t>
            </a:r>
          </a:p>
          <a:p>
            <a:pPr marL="0" lvl="1" indent="-342900">
              <a:spcAft>
                <a:spcPct val="25000"/>
              </a:spcAft>
              <a:buNone/>
              <a:defRPr/>
            </a:pPr>
            <a:endParaRPr lang="en-GB" sz="1800" dirty="0" smtClean="0"/>
          </a:p>
          <a:p>
            <a:pPr marL="0" lvl="1" indent="-342900">
              <a:spcAft>
                <a:spcPct val="25000"/>
              </a:spcAft>
              <a:buNone/>
              <a:defRPr/>
            </a:pPr>
            <a:endParaRPr lang="en-GB" sz="1800" dirty="0" smtClean="0"/>
          </a:p>
          <a:p>
            <a:pPr marL="0" lvl="1" indent="-342900">
              <a:spcAft>
                <a:spcPct val="25000"/>
              </a:spcAft>
              <a:buNone/>
              <a:defRPr/>
            </a:pPr>
            <a:r>
              <a:rPr lang="en-GB" sz="1800" dirty="0" smtClean="0"/>
              <a:t> </a:t>
            </a:r>
          </a:p>
          <a:p>
            <a:pPr marL="344487" lvl="1" indent="-342900">
              <a:spcAft>
                <a:spcPct val="25000"/>
              </a:spcAft>
              <a:buFont typeface="+mj-lt"/>
              <a:buAutoNum type="arabicPeriod"/>
              <a:defRPr/>
            </a:pPr>
            <a:endParaRPr lang="en-GB" sz="1800" dirty="0" smtClean="0"/>
          </a:p>
        </p:txBody>
      </p:sp>
      <p:sp>
        <p:nvSpPr>
          <p:cNvPr id="14342" name="Slide Number Placeholder 4"/>
          <p:cNvSpPr>
            <a:spLocks noGrp="1"/>
          </p:cNvSpPr>
          <p:nvPr>
            <p:ph type="sldNum" sz="quarter" idx="10"/>
          </p:nvPr>
        </p:nvSpPr>
        <p:spPr bwMode="auto">
          <a:noFill/>
          <a:ln>
            <a:miter lim="800000"/>
            <a:headEnd/>
            <a:tailEnd/>
          </a:ln>
        </p:spPr>
        <p:txBody>
          <a:bodyPr/>
          <a:lstStyle/>
          <a:p>
            <a:fld id="{D2E55FD0-95E6-459E-823B-6381F9269235}" type="slidenum">
              <a:rPr lang="en-GB" smtClean="0"/>
              <a:pPr/>
              <a:t>10</a:t>
            </a:fld>
            <a:endParaRPr lang="en-GB" dirty="0" smtClean="0"/>
          </a:p>
        </p:txBody>
      </p:sp>
      <p:sp>
        <p:nvSpPr>
          <p:cNvPr id="6" name="Rectangle 5"/>
          <p:cNvSpPr/>
          <p:nvPr/>
        </p:nvSpPr>
        <p:spPr>
          <a:xfrm>
            <a:off x="544830" y="1520190"/>
            <a:ext cx="9155430" cy="2971800"/>
          </a:xfrm>
          <a:prstGeom prst="rect">
            <a:avLst/>
          </a:prstGeom>
          <a:solidFill>
            <a:schemeClr val="accent1">
              <a:tint val="66000"/>
              <a:satMod val="160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anchor="ctr"/>
          <a:lstStyle/>
          <a:p>
            <a:pPr algn="ctr">
              <a:defRPr/>
            </a:pPr>
            <a:endParaRPr lang="en-US" dirty="0">
              <a:solidFill>
                <a:srgbClr val="FFFFFF"/>
              </a:solidFill>
              <a:cs typeface="Arial" charset="0"/>
            </a:endParaRPr>
          </a:p>
        </p:txBody>
      </p:sp>
      <p:sp>
        <p:nvSpPr>
          <p:cNvPr id="7" name="Footer Placeholder 10"/>
          <p:cNvSpPr>
            <a:spLocks noGrp="1"/>
          </p:cNvSpPr>
          <p:nvPr>
            <p:ph type="ftr" sz="quarter" idx="11"/>
          </p:nvPr>
        </p:nvSpPr>
        <p:spPr bwMode="auto">
          <a:xfrm>
            <a:off x="836613" y="6554788"/>
            <a:ext cx="4676775" cy="142875"/>
          </a:xfrm>
          <a:noFill/>
          <a:ln>
            <a:miter lim="800000"/>
            <a:headEnd/>
            <a:tailEnd/>
          </a:ln>
        </p:spPr>
        <p:txBody>
          <a:bodyPr/>
          <a:lstStyle/>
          <a:p>
            <a:pPr defTabSz="955675"/>
            <a:r>
              <a:rPr lang="en-GB" dirty="0" smtClean="0"/>
              <a:t>IFRS 4 Phase II - Webcast (March 2012)</a:t>
            </a:r>
            <a:endParaRPr lang="en-US" dirty="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2"/>
          <p:cNvSpPr>
            <a:spLocks noGrp="1"/>
          </p:cNvSpPr>
          <p:nvPr>
            <p:ph type="title"/>
          </p:nvPr>
        </p:nvSpPr>
        <p:spPr>
          <a:xfrm>
            <a:off x="465773" y="225108"/>
            <a:ext cx="9123362" cy="998242"/>
          </a:xfrm>
        </p:spPr>
        <p:txBody>
          <a:bodyPr>
            <a:normAutofit fontScale="90000"/>
          </a:bodyPr>
          <a:lstStyle/>
          <a:p>
            <a:pPr>
              <a:lnSpc>
                <a:spcPct val="100000"/>
              </a:lnSpc>
            </a:pPr>
            <a:r>
              <a:rPr lang="en-GB" sz="2400" dirty="0" smtClean="0"/>
              <a:t>Details of joint meeting – 21 March</a:t>
            </a:r>
            <a:br>
              <a:rPr lang="en-GB" sz="2400" dirty="0" smtClean="0"/>
            </a:br>
            <a:r>
              <a:rPr lang="en-GB" sz="2200" i="1" dirty="0" smtClean="0"/>
              <a:t>Paper 2G/81G Determining aggregate premium for insurance component (cont.)</a:t>
            </a:r>
            <a:endParaRPr lang="en-GB" sz="2200" dirty="0" smtClean="0"/>
          </a:p>
        </p:txBody>
      </p:sp>
      <p:sp>
        <p:nvSpPr>
          <p:cNvPr id="16388" name="Rectangle 3"/>
          <p:cNvSpPr>
            <a:spLocks noGrp="1"/>
          </p:cNvSpPr>
          <p:nvPr>
            <p:ph idx="1"/>
          </p:nvPr>
        </p:nvSpPr>
        <p:spPr>
          <a:xfrm>
            <a:off x="465455" y="1239498"/>
            <a:ext cx="9123363" cy="5191782"/>
          </a:xfrm>
          <a:ln>
            <a:noFill/>
          </a:ln>
        </p:spPr>
        <p:txBody>
          <a:bodyPr/>
          <a:lstStyle/>
          <a:p>
            <a:pPr marL="304800" lvl="1" indent="-303213">
              <a:spcAft>
                <a:spcPct val="25000"/>
              </a:spcAft>
              <a:buNone/>
              <a:defRPr/>
            </a:pPr>
            <a:r>
              <a:rPr lang="en-GB" sz="1800" b="1" dirty="0" smtClean="0">
                <a:solidFill>
                  <a:srgbClr val="3C8A2E"/>
                </a:solidFill>
              </a:rPr>
              <a:t>Discussion on the definition of an investment component</a:t>
            </a:r>
          </a:p>
          <a:p>
            <a:pPr marL="0" lvl="1" indent="-342900">
              <a:spcAft>
                <a:spcPct val="25000"/>
              </a:spcAft>
              <a:buNone/>
              <a:defRPr/>
            </a:pPr>
            <a:r>
              <a:rPr lang="en-GB" sz="1800" dirty="0" smtClean="0"/>
              <a:t>The Staff presented four alternatives</a:t>
            </a:r>
          </a:p>
          <a:p>
            <a:pPr marL="184150" lvl="2" indent="-342900">
              <a:spcAft>
                <a:spcPct val="25000"/>
              </a:spcAft>
              <a:buFont typeface="+mj-lt"/>
              <a:buAutoNum type="alphaUcPeriod"/>
              <a:defRPr/>
            </a:pPr>
            <a:r>
              <a:rPr lang="en-GB" sz="1800" dirty="0" smtClean="0"/>
              <a:t>No separation</a:t>
            </a:r>
          </a:p>
          <a:p>
            <a:pPr marL="184150" lvl="2" indent="-342900">
              <a:spcAft>
                <a:spcPct val="25000"/>
              </a:spcAft>
              <a:buFont typeface="+mj-lt"/>
              <a:buAutoNum type="alphaUcPeriod"/>
              <a:defRPr/>
            </a:pPr>
            <a:r>
              <a:rPr lang="en-GB" sz="1800" dirty="0" smtClean="0"/>
              <a:t>Separate explicit account balances only (as defined at November 2011 joint meeting)</a:t>
            </a:r>
          </a:p>
          <a:p>
            <a:pPr marL="184150" lvl="2" indent="-342900">
              <a:spcAft>
                <a:spcPct val="25000"/>
              </a:spcAft>
              <a:buFont typeface="+mj-lt"/>
              <a:buAutoNum type="alphaUcPeriod"/>
              <a:defRPr/>
            </a:pPr>
            <a:r>
              <a:rPr lang="en-GB" sz="1800" dirty="0" smtClean="0"/>
              <a:t>Separate amounts payable to policyholder regardless of insured event occurring</a:t>
            </a:r>
          </a:p>
          <a:p>
            <a:pPr marL="365125" lvl="2" indent="-365125">
              <a:spcAft>
                <a:spcPct val="25000"/>
              </a:spcAft>
              <a:buFont typeface="+mj-lt"/>
              <a:buAutoNum type="alphaUcPeriod"/>
              <a:defRPr/>
            </a:pPr>
            <a:r>
              <a:rPr lang="en-GB" sz="1800" dirty="0" smtClean="0"/>
              <a:t>Separate amounts insurer estimates will be returned to the policyholder and/or their beneficiaries</a:t>
            </a:r>
          </a:p>
          <a:p>
            <a:pPr marL="184150" lvl="2" indent="-342900">
              <a:spcAft>
                <a:spcPct val="25000"/>
              </a:spcAft>
              <a:buNone/>
              <a:defRPr/>
            </a:pPr>
            <a:r>
              <a:rPr lang="en-GB" sz="1800" b="1" dirty="0" smtClean="0"/>
              <a:t>FASB</a:t>
            </a:r>
            <a:endParaRPr lang="en-GB" sz="1800" dirty="0" smtClean="0"/>
          </a:p>
          <a:p>
            <a:pPr marL="365125" lvl="2" indent="-365125">
              <a:spcAft>
                <a:spcPct val="25000"/>
              </a:spcAft>
              <a:buFont typeface="Arial"/>
              <a:buChar char="•"/>
              <a:defRPr/>
            </a:pPr>
            <a:r>
              <a:rPr lang="en-GB" sz="1800" dirty="0" smtClean="0"/>
              <a:t>FASB proposed to introduce first the unbundling of investment components if distinct from the insurance component and then disaggregating from the insurance liability those amounts payable to policyholder regardless of insured event occurring.</a:t>
            </a:r>
          </a:p>
          <a:p>
            <a:pPr marL="365125" lvl="2" indent="-365125">
              <a:spcAft>
                <a:spcPct val="25000"/>
              </a:spcAft>
              <a:buFont typeface="Arial"/>
              <a:buChar char="•"/>
              <a:defRPr/>
            </a:pPr>
            <a:r>
              <a:rPr lang="en-GB" sz="1800" dirty="0" smtClean="0"/>
              <a:t>This was referred to as ‘alternative C+’</a:t>
            </a:r>
          </a:p>
          <a:p>
            <a:pPr marL="365125" lvl="2" indent="-365125">
              <a:spcAft>
                <a:spcPct val="25000"/>
              </a:spcAft>
              <a:buFont typeface="Arial"/>
              <a:buChar char="•"/>
              <a:defRPr/>
            </a:pPr>
            <a:endParaRPr lang="en-GB" sz="1800" dirty="0" smtClean="0"/>
          </a:p>
          <a:p>
            <a:pPr marL="365125" lvl="2" indent="-365125">
              <a:spcAft>
                <a:spcPct val="25000"/>
              </a:spcAft>
              <a:buFont typeface="Arial"/>
              <a:buChar char="•"/>
              <a:defRPr/>
            </a:pPr>
            <a:endParaRPr lang="en-GB" sz="1800" dirty="0" smtClean="0"/>
          </a:p>
          <a:p>
            <a:pPr marL="365125" lvl="2" indent="-365125">
              <a:spcAft>
                <a:spcPct val="25000"/>
              </a:spcAft>
              <a:buFont typeface="Arial"/>
              <a:buChar char="•"/>
              <a:defRPr/>
            </a:pPr>
            <a:endParaRPr lang="en-GB" sz="1800" dirty="0" smtClean="0"/>
          </a:p>
          <a:p>
            <a:pPr marL="365125" lvl="2" indent="-365125">
              <a:spcAft>
                <a:spcPct val="25000"/>
              </a:spcAft>
              <a:buFont typeface="Arial"/>
              <a:buChar char="•"/>
              <a:defRPr/>
            </a:pPr>
            <a:r>
              <a:rPr lang="en-GB" sz="1800" dirty="0" smtClean="0"/>
              <a:t>The Staff will bring back a new analysis to assess the viability of ‘alternative C+’</a:t>
            </a:r>
          </a:p>
          <a:p>
            <a:pPr marL="0" lvl="1" indent="-342900">
              <a:spcAft>
                <a:spcPct val="25000"/>
              </a:spcAft>
              <a:buNone/>
              <a:defRPr/>
            </a:pPr>
            <a:r>
              <a:rPr lang="en-GB" sz="1800" dirty="0" smtClean="0"/>
              <a:t> </a:t>
            </a:r>
          </a:p>
          <a:p>
            <a:pPr marL="344487" lvl="1" indent="-342900">
              <a:spcAft>
                <a:spcPct val="25000"/>
              </a:spcAft>
              <a:buFont typeface="+mj-lt"/>
              <a:buAutoNum type="arabicPeriod"/>
              <a:defRPr/>
            </a:pPr>
            <a:endParaRPr lang="en-GB" sz="1800" dirty="0" smtClean="0"/>
          </a:p>
        </p:txBody>
      </p:sp>
      <p:sp>
        <p:nvSpPr>
          <p:cNvPr id="14342" name="Slide Number Placeholder 4"/>
          <p:cNvSpPr>
            <a:spLocks noGrp="1"/>
          </p:cNvSpPr>
          <p:nvPr>
            <p:ph type="sldNum" sz="quarter" idx="10"/>
          </p:nvPr>
        </p:nvSpPr>
        <p:spPr bwMode="auto">
          <a:noFill/>
          <a:ln>
            <a:miter lim="800000"/>
            <a:headEnd/>
            <a:tailEnd/>
          </a:ln>
        </p:spPr>
        <p:txBody>
          <a:bodyPr/>
          <a:lstStyle/>
          <a:p>
            <a:fld id="{D2E55FD0-95E6-459E-823B-6381F9269235}" type="slidenum">
              <a:rPr lang="en-GB" smtClean="0"/>
              <a:pPr/>
              <a:t>11</a:t>
            </a:fld>
            <a:endParaRPr lang="en-GB" dirty="0" smtClean="0"/>
          </a:p>
        </p:txBody>
      </p:sp>
      <p:sp>
        <p:nvSpPr>
          <p:cNvPr id="6" name="Footer Placeholder 10"/>
          <p:cNvSpPr>
            <a:spLocks noGrp="1"/>
          </p:cNvSpPr>
          <p:nvPr>
            <p:ph type="ftr" sz="quarter" idx="11"/>
          </p:nvPr>
        </p:nvSpPr>
        <p:spPr bwMode="auto">
          <a:xfrm>
            <a:off x="836613" y="6554788"/>
            <a:ext cx="4676775" cy="142875"/>
          </a:xfrm>
          <a:noFill/>
          <a:ln>
            <a:miter lim="800000"/>
            <a:headEnd/>
            <a:tailEnd/>
          </a:ln>
        </p:spPr>
        <p:txBody>
          <a:bodyPr/>
          <a:lstStyle/>
          <a:p>
            <a:pPr defTabSz="955675"/>
            <a:r>
              <a:rPr lang="en-GB" dirty="0" smtClean="0"/>
              <a:t>IFRS 4 Phase II - Webcast (March 2012)</a:t>
            </a:r>
            <a:endParaRPr lang="en-US" dirty="0" smtClean="0"/>
          </a:p>
        </p:txBody>
      </p:sp>
      <p:graphicFrame>
        <p:nvGraphicFramePr>
          <p:cNvPr id="7" name="Table 6"/>
          <p:cNvGraphicFramePr>
            <a:graphicFrameLocks noGrp="1"/>
          </p:cNvGraphicFramePr>
          <p:nvPr/>
        </p:nvGraphicFramePr>
        <p:xfrm>
          <a:off x="708750" y="5166171"/>
          <a:ext cx="8638974" cy="741680"/>
        </p:xfrm>
        <a:graphic>
          <a:graphicData uri="http://schemas.openxmlformats.org/drawingml/2006/table">
            <a:tbl>
              <a:tblPr firstRow="1" bandRow="1">
                <a:tableStyleId>{5C22544A-7EE6-4342-B048-85BDC9FD1C3A}</a:tableStyleId>
              </a:tblPr>
              <a:tblGrid>
                <a:gridCol w="2879658"/>
                <a:gridCol w="2879658"/>
                <a:gridCol w="2879658"/>
              </a:tblGrid>
              <a:tr h="370840">
                <a:tc>
                  <a:txBody>
                    <a:bodyPr/>
                    <a:lstStyle/>
                    <a:p>
                      <a:r>
                        <a:rPr lang="en-US" dirty="0" smtClean="0"/>
                        <a:t>Vote on definition</a:t>
                      </a:r>
                      <a:endParaRPr lang="en-US" dirty="0"/>
                    </a:p>
                  </a:txBody>
                  <a:tcPr/>
                </a:tc>
                <a:tc>
                  <a:txBody>
                    <a:bodyPr/>
                    <a:lstStyle/>
                    <a:p>
                      <a:pPr algn="ctr"/>
                      <a:r>
                        <a:rPr lang="en-US" dirty="0" smtClean="0"/>
                        <a:t>IASB</a:t>
                      </a:r>
                      <a:endParaRPr lang="en-US" dirty="0"/>
                    </a:p>
                  </a:txBody>
                  <a:tcPr/>
                </a:tc>
                <a:tc>
                  <a:txBody>
                    <a:bodyPr/>
                    <a:lstStyle/>
                    <a:p>
                      <a:pPr algn="ctr"/>
                      <a:r>
                        <a:rPr lang="en-US" dirty="0" smtClean="0"/>
                        <a:t>FASB</a:t>
                      </a:r>
                      <a:endParaRPr lang="en-US" dirty="0"/>
                    </a:p>
                  </a:txBody>
                  <a:tcPr/>
                </a:tc>
              </a:tr>
              <a:tr h="370840">
                <a:tc>
                  <a:txBody>
                    <a:bodyPr/>
                    <a:lstStyle/>
                    <a:p>
                      <a:r>
                        <a:rPr lang="en-US" dirty="0" smtClean="0"/>
                        <a:t>Alternative</a:t>
                      </a:r>
                      <a:r>
                        <a:rPr lang="en-US" baseline="0" dirty="0" smtClean="0"/>
                        <a:t> C</a:t>
                      </a:r>
                    </a:p>
                  </a:txBody>
                  <a:tcPr/>
                </a:tc>
                <a:tc>
                  <a:txBody>
                    <a:bodyPr/>
                    <a:lstStyle/>
                    <a:p>
                      <a:pPr algn="ctr"/>
                      <a:r>
                        <a:rPr lang="en-US" dirty="0" smtClean="0"/>
                        <a:t>9</a:t>
                      </a:r>
                      <a:r>
                        <a:rPr lang="en-US" baseline="0" dirty="0" smtClean="0"/>
                        <a:t> vs. </a:t>
                      </a:r>
                      <a:r>
                        <a:rPr lang="en-US" dirty="0" smtClean="0"/>
                        <a:t>5</a:t>
                      </a:r>
                      <a:endParaRPr lang="en-US" dirty="0"/>
                    </a:p>
                  </a:txBody>
                  <a:tcPr/>
                </a:tc>
                <a:tc>
                  <a:txBody>
                    <a:bodyPr/>
                    <a:lstStyle/>
                    <a:p>
                      <a:pPr algn="ctr"/>
                      <a:r>
                        <a:rPr lang="en-US" dirty="0" smtClean="0"/>
                        <a:t>Unanimous</a:t>
                      </a:r>
                      <a:endParaRPr lang="en-US" dirty="0"/>
                    </a:p>
                  </a:txBody>
                  <a:tcPr/>
                </a:tc>
              </a:tr>
            </a:tbl>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2"/>
          <p:cNvSpPr>
            <a:spLocks noGrp="1"/>
          </p:cNvSpPr>
          <p:nvPr>
            <p:ph type="title"/>
          </p:nvPr>
        </p:nvSpPr>
        <p:spPr>
          <a:xfrm>
            <a:off x="465773" y="225108"/>
            <a:ext cx="9123362" cy="998242"/>
          </a:xfrm>
        </p:spPr>
        <p:txBody>
          <a:bodyPr/>
          <a:lstStyle/>
          <a:p>
            <a:pPr>
              <a:lnSpc>
                <a:spcPct val="100000"/>
              </a:lnSpc>
            </a:pPr>
            <a:r>
              <a:rPr lang="en-GB" sz="2200" dirty="0" smtClean="0"/>
              <a:t>Details of joint meeting – 21 March</a:t>
            </a:r>
            <a:br>
              <a:rPr lang="en-GB" sz="2200" dirty="0" smtClean="0"/>
            </a:br>
            <a:r>
              <a:rPr lang="en-GB" sz="2000" i="1" dirty="0" smtClean="0"/>
              <a:t>Paper 2G/81G Determining aggregate premium for insurance component (cont.)</a:t>
            </a:r>
            <a:endParaRPr lang="en-GB" sz="2000" dirty="0" smtClean="0"/>
          </a:p>
        </p:txBody>
      </p:sp>
      <p:sp>
        <p:nvSpPr>
          <p:cNvPr id="16388" name="Rectangle 3"/>
          <p:cNvSpPr>
            <a:spLocks noGrp="1"/>
          </p:cNvSpPr>
          <p:nvPr>
            <p:ph idx="1"/>
          </p:nvPr>
        </p:nvSpPr>
        <p:spPr>
          <a:xfrm>
            <a:off x="576520" y="1223015"/>
            <a:ext cx="9123363" cy="4680924"/>
          </a:xfrm>
          <a:ln>
            <a:noFill/>
          </a:ln>
        </p:spPr>
        <p:txBody>
          <a:bodyPr/>
          <a:lstStyle/>
          <a:p>
            <a:pPr marL="304800" lvl="1" indent="-303213">
              <a:spcAft>
                <a:spcPct val="25000"/>
              </a:spcAft>
              <a:buNone/>
              <a:defRPr/>
            </a:pPr>
            <a:r>
              <a:rPr lang="en-GB" sz="1800" b="1" dirty="0" smtClean="0">
                <a:solidFill>
                  <a:srgbClr val="3C8A2E"/>
                </a:solidFill>
              </a:rPr>
              <a:t>Discussion on presentation and measurement in the SOCI</a:t>
            </a:r>
          </a:p>
          <a:p>
            <a:pPr marL="304800" lvl="1" indent="-303213">
              <a:spcAft>
                <a:spcPct val="25000"/>
              </a:spcAft>
              <a:defRPr/>
            </a:pPr>
            <a:r>
              <a:rPr lang="en-GB" sz="1800" dirty="0" smtClean="0">
                <a:solidFill>
                  <a:srgbClr val="002776"/>
                </a:solidFill>
              </a:rPr>
              <a:t>The debate appeared to highlight FASB’s greater appetite for unbundling (i.e. Separate measurement of the investment component as if it is a separate contract) over disaggregation (i.e. Separate presentation of investment components after the whole insurance contracts has been measured)</a:t>
            </a:r>
          </a:p>
          <a:p>
            <a:pPr marL="304800" lvl="1" indent="-303213">
              <a:spcAft>
                <a:spcPct val="25000"/>
              </a:spcAft>
              <a:defRPr/>
            </a:pPr>
            <a:r>
              <a:rPr lang="en-GB" sz="1800" dirty="0" smtClean="0">
                <a:solidFill>
                  <a:srgbClr val="002776"/>
                </a:solidFill>
              </a:rPr>
              <a:t>The vote on the second proposal had the following outcome</a:t>
            </a:r>
          </a:p>
          <a:p>
            <a:pPr marL="304800" lvl="1" indent="-303213">
              <a:spcAft>
                <a:spcPct val="25000"/>
              </a:spcAft>
              <a:buNone/>
              <a:defRPr/>
            </a:pPr>
            <a:endParaRPr lang="en-GB" sz="1800" b="1" dirty="0" smtClean="0">
              <a:solidFill>
                <a:srgbClr val="3C8A2E"/>
              </a:solidFill>
            </a:endParaRPr>
          </a:p>
          <a:p>
            <a:pPr marL="304800" lvl="1" indent="-303213">
              <a:spcAft>
                <a:spcPct val="25000"/>
              </a:spcAft>
              <a:buNone/>
              <a:defRPr/>
            </a:pPr>
            <a:endParaRPr lang="en-GB" sz="1800" b="1" dirty="0" smtClean="0">
              <a:solidFill>
                <a:srgbClr val="3C8A2E"/>
              </a:solidFill>
            </a:endParaRPr>
          </a:p>
          <a:p>
            <a:pPr marL="184150" lvl="2" indent="-342900">
              <a:spcAft>
                <a:spcPct val="25000"/>
              </a:spcAft>
              <a:buFont typeface="Arial"/>
              <a:buChar char="•"/>
              <a:defRPr/>
            </a:pPr>
            <a:endParaRPr lang="en-GB" sz="1800" dirty="0" smtClean="0"/>
          </a:p>
          <a:p>
            <a:pPr marL="184150" lvl="2" indent="-342900">
              <a:spcAft>
                <a:spcPct val="25000"/>
              </a:spcAft>
              <a:buNone/>
              <a:defRPr/>
            </a:pPr>
            <a:endParaRPr lang="en-GB" sz="1800" dirty="0" smtClean="0"/>
          </a:p>
          <a:p>
            <a:pPr marL="344487" lvl="1" indent="-342900">
              <a:spcAft>
                <a:spcPct val="25000"/>
              </a:spcAft>
              <a:defRPr/>
            </a:pPr>
            <a:r>
              <a:rPr lang="en-GB" sz="1800" dirty="0" smtClean="0"/>
              <a:t>We expect that this new FASB paper would also propose the solution on whether ‘alternative C+’ will be part of the new accounting standard</a:t>
            </a:r>
          </a:p>
        </p:txBody>
      </p:sp>
      <p:sp>
        <p:nvSpPr>
          <p:cNvPr id="14342" name="Slide Number Placeholder 4"/>
          <p:cNvSpPr>
            <a:spLocks noGrp="1"/>
          </p:cNvSpPr>
          <p:nvPr>
            <p:ph type="sldNum" sz="quarter" idx="10"/>
          </p:nvPr>
        </p:nvSpPr>
        <p:spPr bwMode="auto">
          <a:noFill/>
          <a:ln>
            <a:miter lim="800000"/>
            <a:headEnd/>
            <a:tailEnd/>
          </a:ln>
        </p:spPr>
        <p:txBody>
          <a:bodyPr/>
          <a:lstStyle/>
          <a:p>
            <a:fld id="{D2E55FD0-95E6-459E-823B-6381F9269235}" type="slidenum">
              <a:rPr lang="en-GB" smtClean="0"/>
              <a:pPr/>
              <a:t>12</a:t>
            </a:fld>
            <a:endParaRPr lang="en-GB" dirty="0" smtClean="0"/>
          </a:p>
        </p:txBody>
      </p:sp>
      <p:graphicFrame>
        <p:nvGraphicFramePr>
          <p:cNvPr id="6" name="Table 5"/>
          <p:cNvGraphicFramePr>
            <a:graphicFrameLocks noGrp="1"/>
          </p:cNvGraphicFramePr>
          <p:nvPr/>
        </p:nvGraphicFramePr>
        <p:xfrm>
          <a:off x="608977" y="3304810"/>
          <a:ext cx="8638974" cy="1005840"/>
        </p:xfrm>
        <a:graphic>
          <a:graphicData uri="http://schemas.openxmlformats.org/drawingml/2006/table">
            <a:tbl>
              <a:tblPr firstRow="1" bandRow="1">
                <a:tableStyleId>{5C22544A-7EE6-4342-B048-85BDC9FD1C3A}</a:tableStyleId>
              </a:tblPr>
              <a:tblGrid>
                <a:gridCol w="2879658"/>
                <a:gridCol w="2879658"/>
                <a:gridCol w="2879658"/>
              </a:tblGrid>
              <a:tr h="0">
                <a:tc>
                  <a:txBody>
                    <a:bodyPr/>
                    <a:lstStyle/>
                    <a:p>
                      <a:r>
                        <a:rPr lang="en-US" dirty="0" smtClean="0"/>
                        <a:t>Vote on measurement</a:t>
                      </a:r>
                      <a:endParaRPr lang="en-US" dirty="0"/>
                    </a:p>
                  </a:txBody>
                  <a:tcPr/>
                </a:tc>
                <a:tc>
                  <a:txBody>
                    <a:bodyPr/>
                    <a:lstStyle/>
                    <a:p>
                      <a:pPr algn="ctr"/>
                      <a:r>
                        <a:rPr lang="en-US" dirty="0" smtClean="0"/>
                        <a:t>IASB</a:t>
                      </a:r>
                      <a:endParaRPr lang="en-US" dirty="0"/>
                    </a:p>
                  </a:txBody>
                  <a:tcPr/>
                </a:tc>
                <a:tc>
                  <a:txBody>
                    <a:bodyPr/>
                    <a:lstStyle/>
                    <a:p>
                      <a:pPr algn="ctr"/>
                      <a:r>
                        <a:rPr lang="en-US" dirty="0" smtClean="0"/>
                        <a:t>FASB</a:t>
                      </a:r>
                      <a:endParaRPr lang="en-US" dirty="0"/>
                    </a:p>
                  </a:txBody>
                  <a:tcPr/>
                </a:tc>
              </a:tr>
              <a:tr h="370840">
                <a:tc>
                  <a:txBody>
                    <a:bodyPr/>
                    <a:lstStyle/>
                    <a:p>
                      <a:r>
                        <a:rPr lang="en-US" baseline="0" dirty="0" smtClean="0"/>
                        <a:t>Approve Staff recommendation</a:t>
                      </a:r>
                    </a:p>
                  </a:txBody>
                  <a:tcPr/>
                </a:tc>
                <a:tc>
                  <a:txBody>
                    <a:bodyPr/>
                    <a:lstStyle/>
                    <a:p>
                      <a:r>
                        <a:rPr lang="en-US" dirty="0" smtClean="0"/>
                        <a:t>Unanimous</a:t>
                      </a:r>
                      <a:endParaRPr lang="en-US" dirty="0"/>
                    </a:p>
                  </a:txBody>
                  <a:tcPr/>
                </a:tc>
                <a:tc>
                  <a:txBody>
                    <a:bodyPr/>
                    <a:lstStyle/>
                    <a:p>
                      <a:r>
                        <a:rPr lang="en-US" dirty="0" smtClean="0"/>
                        <a:t>No</a:t>
                      </a:r>
                      <a:r>
                        <a:rPr lang="en-US" baseline="0" dirty="0" smtClean="0"/>
                        <a:t> vote, </a:t>
                      </a:r>
                    </a:p>
                    <a:p>
                      <a:r>
                        <a:rPr lang="en-US" baseline="0" dirty="0" smtClean="0"/>
                        <a:t>Need separate meeting</a:t>
                      </a:r>
                      <a:endParaRPr lang="en-US" dirty="0"/>
                    </a:p>
                  </a:txBody>
                  <a:tcPr/>
                </a:tc>
              </a:tr>
            </a:tbl>
          </a:graphicData>
        </a:graphic>
      </p:graphicFrame>
      <p:sp>
        <p:nvSpPr>
          <p:cNvPr id="7" name="Footer Placeholder 10"/>
          <p:cNvSpPr>
            <a:spLocks noGrp="1"/>
          </p:cNvSpPr>
          <p:nvPr>
            <p:ph type="ftr" sz="quarter" idx="11"/>
          </p:nvPr>
        </p:nvSpPr>
        <p:spPr bwMode="auto">
          <a:xfrm>
            <a:off x="836613" y="6554788"/>
            <a:ext cx="4676775" cy="142875"/>
          </a:xfrm>
          <a:noFill/>
          <a:ln>
            <a:miter lim="800000"/>
            <a:headEnd/>
            <a:tailEnd/>
          </a:ln>
        </p:spPr>
        <p:txBody>
          <a:bodyPr/>
          <a:lstStyle/>
          <a:p>
            <a:pPr defTabSz="955675"/>
            <a:r>
              <a:rPr lang="en-GB" dirty="0" smtClean="0"/>
              <a:t>IFRS 4 Phase II - Webcast (March 2012)</a:t>
            </a:r>
            <a:endParaRPr lang="en-US"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2"/>
          <p:cNvSpPr>
            <a:spLocks noGrp="1"/>
          </p:cNvSpPr>
          <p:nvPr>
            <p:ph type="title"/>
          </p:nvPr>
        </p:nvSpPr>
        <p:spPr>
          <a:xfrm>
            <a:off x="465773" y="225108"/>
            <a:ext cx="9123362" cy="998242"/>
          </a:xfrm>
        </p:spPr>
        <p:txBody>
          <a:bodyPr/>
          <a:lstStyle/>
          <a:p>
            <a:r>
              <a:rPr lang="en-GB" sz="2200" dirty="0" smtClean="0"/>
              <a:t>Details of joint meeting – 21 March</a:t>
            </a:r>
            <a:br>
              <a:rPr lang="en-GB" sz="2200" dirty="0" smtClean="0"/>
            </a:br>
            <a:r>
              <a:rPr lang="en-GB" sz="2000" i="1" dirty="0" smtClean="0"/>
              <a:t>Paper 2H/81H Statement of Financial Position Presentation</a:t>
            </a:r>
            <a:endParaRPr lang="en-GB" sz="2000" dirty="0" smtClean="0"/>
          </a:p>
        </p:txBody>
      </p:sp>
      <p:sp>
        <p:nvSpPr>
          <p:cNvPr id="16388" name="Rectangle 3"/>
          <p:cNvSpPr>
            <a:spLocks noGrp="1"/>
          </p:cNvSpPr>
          <p:nvPr>
            <p:ph idx="1"/>
          </p:nvPr>
        </p:nvSpPr>
        <p:spPr>
          <a:xfrm>
            <a:off x="543957" y="1096500"/>
            <a:ext cx="9123363" cy="4680924"/>
          </a:xfrm>
          <a:ln>
            <a:noFill/>
          </a:ln>
        </p:spPr>
        <p:txBody>
          <a:bodyPr/>
          <a:lstStyle/>
          <a:p>
            <a:pPr marL="304800" lvl="1" indent="-303213">
              <a:spcAft>
                <a:spcPct val="25000"/>
              </a:spcAft>
              <a:buNone/>
              <a:defRPr/>
            </a:pPr>
            <a:r>
              <a:rPr lang="en-GB" sz="1800" b="1" dirty="0" smtClean="0">
                <a:solidFill>
                  <a:srgbClr val="3C8A2E"/>
                </a:solidFill>
              </a:rPr>
              <a:t>Summary of Staff recommendations</a:t>
            </a:r>
          </a:p>
          <a:p>
            <a:pPr marL="365125" lvl="2" indent="-365125">
              <a:spcAft>
                <a:spcPct val="25000"/>
              </a:spcAft>
              <a:buFont typeface="Arial"/>
              <a:buChar char="•"/>
              <a:defRPr/>
            </a:pPr>
            <a:r>
              <a:rPr lang="en-GB" sz="1800" dirty="0" smtClean="0"/>
              <a:t>Insurers should not be required to present disaggregated investment components separately from</a:t>
            </a:r>
            <a:r>
              <a:rPr lang="en-US" sz="1800" dirty="0" smtClean="0"/>
              <a:t> </a:t>
            </a:r>
            <a:r>
              <a:rPr lang="en-GB" sz="1800" dirty="0" smtClean="0"/>
              <a:t>the  insurance contract in the statement of financial position</a:t>
            </a:r>
          </a:p>
          <a:p>
            <a:pPr marL="184150" lvl="2" indent="-342900">
              <a:spcAft>
                <a:spcPct val="25000"/>
              </a:spcAft>
              <a:buFont typeface="Arial"/>
              <a:buChar char="•"/>
              <a:defRPr/>
            </a:pPr>
            <a:r>
              <a:rPr lang="en-GB" sz="1800" dirty="0" smtClean="0"/>
              <a:t>Disclose in the notes</a:t>
            </a:r>
          </a:p>
          <a:p>
            <a:pPr marL="788988" lvl="2" indent="-344488">
              <a:spcAft>
                <a:spcPct val="25000"/>
              </a:spcAft>
              <a:buFont typeface="Wingdings" charset="2"/>
              <a:buChar char="Ø"/>
              <a:defRPr/>
            </a:pPr>
            <a:r>
              <a:rPr lang="en-US" sz="1800" dirty="0" smtClean="0"/>
              <a:t>Portion</a:t>
            </a:r>
            <a:r>
              <a:rPr lang="en-GB" sz="1800" dirty="0" smtClean="0"/>
              <a:t> of insurance contract representing aggregated portions of premiums received (and claims / benefits paid) that were excluded from the statement of comprehensive income (i.e. investment components as defined in previous paper)</a:t>
            </a:r>
          </a:p>
          <a:p>
            <a:pPr marL="788988" lvl="2" indent="-344488">
              <a:spcAft>
                <a:spcPct val="25000"/>
              </a:spcAft>
              <a:buFont typeface="Wingdings" charset="2"/>
              <a:buChar char="Ø"/>
              <a:defRPr/>
            </a:pPr>
            <a:r>
              <a:rPr lang="en-US" sz="1800" dirty="0" smtClean="0"/>
              <a:t>T</a:t>
            </a:r>
            <a:r>
              <a:rPr lang="en-GB" sz="1800" dirty="0" smtClean="0"/>
              <a:t>he amounts payable on demand</a:t>
            </a:r>
          </a:p>
          <a:p>
            <a:pPr marL="344487" lvl="1" indent="-342900">
              <a:spcAft>
                <a:spcPct val="25000"/>
              </a:spcAft>
              <a:buNone/>
              <a:defRPr/>
            </a:pPr>
            <a:r>
              <a:rPr lang="en-GB" sz="1800" b="1" dirty="0" smtClean="0">
                <a:solidFill>
                  <a:srgbClr val="3C8A2E"/>
                </a:solidFill>
              </a:rPr>
              <a:t>Discussion</a:t>
            </a:r>
          </a:p>
          <a:p>
            <a:pPr marL="344487" lvl="1" indent="-342900">
              <a:spcAft>
                <a:spcPct val="25000"/>
              </a:spcAft>
              <a:defRPr/>
            </a:pPr>
            <a:r>
              <a:rPr lang="en-GB" sz="1800" dirty="0" smtClean="0"/>
              <a:t>After having considered and rejected the use of measurement bases from IFRS and US GAAP financial instruments accounting for the balance sheet disclosure of disaggregated investment components the Boards agreed to avoid that altogether</a:t>
            </a:r>
          </a:p>
          <a:p>
            <a:pPr marL="344487" lvl="1" indent="-342900">
              <a:spcAft>
                <a:spcPct val="25000"/>
              </a:spcAft>
              <a:defRPr/>
            </a:pPr>
            <a:r>
              <a:rPr lang="en-GB" sz="1800" dirty="0" smtClean="0"/>
              <a:t>Several IASB and FASB members summarised the discussion by noting that the issue did not present itself with an obvious answer, therefore disclosure is more appropriate to address different user objectives</a:t>
            </a:r>
          </a:p>
        </p:txBody>
      </p:sp>
      <p:sp>
        <p:nvSpPr>
          <p:cNvPr id="14342" name="Slide Number Placeholder 4"/>
          <p:cNvSpPr>
            <a:spLocks noGrp="1"/>
          </p:cNvSpPr>
          <p:nvPr>
            <p:ph type="sldNum" sz="quarter" idx="10"/>
          </p:nvPr>
        </p:nvSpPr>
        <p:spPr bwMode="auto">
          <a:noFill/>
          <a:ln>
            <a:miter lim="800000"/>
            <a:headEnd/>
            <a:tailEnd/>
          </a:ln>
        </p:spPr>
        <p:txBody>
          <a:bodyPr/>
          <a:lstStyle/>
          <a:p>
            <a:fld id="{D2E55FD0-95E6-459E-823B-6381F9269235}" type="slidenum">
              <a:rPr lang="en-GB" smtClean="0"/>
              <a:pPr/>
              <a:t>13</a:t>
            </a:fld>
            <a:endParaRPr lang="en-GB" dirty="0" smtClean="0"/>
          </a:p>
        </p:txBody>
      </p:sp>
      <p:sp>
        <p:nvSpPr>
          <p:cNvPr id="6" name="Rectangle 5"/>
          <p:cNvSpPr/>
          <p:nvPr/>
        </p:nvSpPr>
        <p:spPr>
          <a:xfrm>
            <a:off x="457200" y="1070610"/>
            <a:ext cx="9302433" cy="2526030"/>
          </a:xfrm>
          <a:prstGeom prst="rect">
            <a:avLst/>
          </a:prstGeom>
          <a:solidFill>
            <a:schemeClr val="accent1">
              <a:tint val="66000"/>
              <a:satMod val="160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anchor="ctr"/>
          <a:lstStyle/>
          <a:p>
            <a:pPr algn="ctr">
              <a:defRPr/>
            </a:pPr>
            <a:endParaRPr lang="en-US" dirty="0">
              <a:solidFill>
                <a:srgbClr val="FFFFFF"/>
              </a:solidFill>
              <a:cs typeface="Arial" charset="0"/>
            </a:endParaRPr>
          </a:p>
        </p:txBody>
      </p:sp>
      <p:sp>
        <p:nvSpPr>
          <p:cNvPr id="7" name="Footer Placeholder 10"/>
          <p:cNvSpPr>
            <a:spLocks noGrp="1"/>
          </p:cNvSpPr>
          <p:nvPr>
            <p:ph type="ftr" sz="quarter" idx="11"/>
          </p:nvPr>
        </p:nvSpPr>
        <p:spPr bwMode="auto">
          <a:xfrm>
            <a:off x="836613" y="6554788"/>
            <a:ext cx="4676775" cy="142875"/>
          </a:xfrm>
          <a:noFill/>
          <a:ln>
            <a:miter lim="800000"/>
            <a:headEnd/>
            <a:tailEnd/>
          </a:ln>
        </p:spPr>
        <p:txBody>
          <a:bodyPr/>
          <a:lstStyle/>
          <a:p>
            <a:pPr defTabSz="955675"/>
            <a:r>
              <a:rPr lang="en-GB" dirty="0" smtClean="0"/>
              <a:t>IFRS 4 Phase II - Webcast (March 2012)</a:t>
            </a:r>
            <a:endParaRPr lang="en-US"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2"/>
          <p:cNvSpPr>
            <a:spLocks noGrp="1"/>
          </p:cNvSpPr>
          <p:nvPr>
            <p:ph type="title"/>
          </p:nvPr>
        </p:nvSpPr>
        <p:spPr>
          <a:xfrm>
            <a:off x="465773" y="225108"/>
            <a:ext cx="9123362" cy="998242"/>
          </a:xfrm>
        </p:spPr>
        <p:txBody>
          <a:bodyPr/>
          <a:lstStyle/>
          <a:p>
            <a:r>
              <a:rPr lang="en-GB" sz="2200" dirty="0" smtClean="0"/>
              <a:t>Details of joint meeting – 21 March</a:t>
            </a:r>
            <a:br>
              <a:rPr lang="en-GB" sz="2200" dirty="0" smtClean="0"/>
            </a:br>
            <a:r>
              <a:rPr lang="en-GB" sz="2000" i="1" dirty="0" smtClean="0"/>
              <a:t>Paper 2H/81H Statement of Financial Position Presentation (cont.)</a:t>
            </a:r>
            <a:endParaRPr lang="en-GB" sz="2000" dirty="0" smtClean="0"/>
          </a:p>
        </p:txBody>
      </p:sp>
      <p:sp>
        <p:nvSpPr>
          <p:cNvPr id="16388" name="Rectangle 3"/>
          <p:cNvSpPr>
            <a:spLocks noGrp="1"/>
          </p:cNvSpPr>
          <p:nvPr>
            <p:ph idx="1"/>
          </p:nvPr>
        </p:nvSpPr>
        <p:spPr>
          <a:xfrm>
            <a:off x="543957" y="1309860"/>
            <a:ext cx="9123363" cy="4680924"/>
          </a:xfrm>
          <a:ln>
            <a:noFill/>
          </a:ln>
        </p:spPr>
        <p:txBody>
          <a:bodyPr/>
          <a:lstStyle/>
          <a:p>
            <a:pPr marL="184150" lvl="2" indent="-342900">
              <a:spcAft>
                <a:spcPct val="25000"/>
              </a:spcAft>
              <a:buNone/>
              <a:defRPr/>
            </a:pPr>
            <a:r>
              <a:rPr lang="en-GB" sz="1800" b="1" dirty="0" smtClean="0">
                <a:solidFill>
                  <a:srgbClr val="3C8A2E"/>
                </a:solidFill>
              </a:rPr>
              <a:t>Conclusion</a:t>
            </a:r>
          </a:p>
          <a:p>
            <a:pPr marL="184150" lvl="2" indent="-342900">
              <a:spcAft>
                <a:spcPct val="25000"/>
              </a:spcAft>
              <a:buNone/>
              <a:defRPr/>
            </a:pPr>
            <a:endParaRPr lang="en-GB" sz="1800" dirty="0" smtClean="0">
              <a:solidFill>
                <a:srgbClr val="002776"/>
              </a:solidFill>
            </a:endParaRPr>
          </a:p>
          <a:p>
            <a:pPr marL="184150" lvl="2" indent="-342900">
              <a:spcAft>
                <a:spcPct val="25000"/>
              </a:spcAft>
              <a:buNone/>
              <a:defRPr/>
            </a:pPr>
            <a:endParaRPr lang="en-GB" sz="1800" dirty="0" smtClean="0">
              <a:solidFill>
                <a:srgbClr val="002776"/>
              </a:solidFill>
            </a:endParaRPr>
          </a:p>
          <a:p>
            <a:pPr marL="184150" lvl="2" indent="-342900">
              <a:spcAft>
                <a:spcPct val="25000"/>
              </a:spcAft>
              <a:buNone/>
              <a:defRPr/>
            </a:pPr>
            <a:endParaRPr lang="en-GB" sz="1800" dirty="0" smtClean="0">
              <a:solidFill>
                <a:srgbClr val="002776"/>
              </a:solidFill>
            </a:endParaRPr>
          </a:p>
          <a:p>
            <a:pPr marL="184150" lvl="2" indent="-342900">
              <a:spcAft>
                <a:spcPct val="25000"/>
              </a:spcAft>
              <a:buNone/>
              <a:defRPr/>
            </a:pPr>
            <a:r>
              <a:rPr lang="en-GB" sz="1800" b="1" dirty="0" smtClean="0">
                <a:solidFill>
                  <a:srgbClr val="3C8A2E"/>
                </a:solidFill>
              </a:rPr>
              <a:t>Next steps</a:t>
            </a:r>
          </a:p>
          <a:p>
            <a:pPr marL="365125" lvl="2" indent="-365125">
              <a:spcAft>
                <a:spcPct val="25000"/>
              </a:spcAft>
              <a:buFont typeface="Arial"/>
              <a:buChar char="•"/>
              <a:defRPr/>
            </a:pPr>
            <a:r>
              <a:rPr lang="en-GB" sz="1800" dirty="0" smtClean="0"/>
              <a:t>The issue on whether this decision should be a requirement or a disclosure policy choice will be discussed at a future meeting</a:t>
            </a:r>
          </a:p>
          <a:p>
            <a:pPr marL="184150" lvl="2" indent="-342900">
              <a:spcAft>
                <a:spcPct val="25000"/>
              </a:spcAft>
              <a:buNone/>
              <a:defRPr/>
            </a:pPr>
            <a:endParaRPr lang="en-GB" sz="1800" dirty="0" smtClean="0"/>
          </a:p>
          <a:p>
            <a:pPr marL="344487" lvl="1" indent="-342900">
              <a:spcAft>
                <a:spcPct val="25000"/>
              </a:spcAft>
              <a:buNone/>
              <a:defRPr/>
            </a:pPr>
            <a:endParaRPr lang="en-GB" sz="1800" dirty="0" smtClean="0"/>
          </a:p>
        </p:txBody>
      </p:sp>
      <p:sp>
        <p:nvSpPr>
          <p:cNvPr id="14342" name="Slide Number Placeholder 4"/>
          <p:cNvSpPr>
            <a:spLocks noGrp="1"/>
          </p:cNvSpPr>
          <p:nvPr>
            <p:ph type="sldNum" sz="quarter" idx="10"/>
          </p:nvPr>
        </p:nvSpPr>
        <p:spPr bwMode="auto">
          <a:noFill/>
          <a:ln>
            <a:miter lim="800000"/>
            <a:headEnd/>
            <a:tailEnd/>
          </a:ln>
        </p:spPr>
        <p:txBody>
          <a:bodyPr/>
          <a:lstStyle/>
          <a:p>
            <a:fld id="{D2E55FD0-95E6-459E-823B-6381F9269235}" type="slidenum">
              <a:rPr lang="en-GB" smtClean="0"/>
              <a:pPr/>
              <a:t>14</a:t>
            </a:fld>
            <a:endParaRPr lang="en-GB" dirty="0" smtClean="0"/>
          </a:p>
        </p:txBody>
      </p:sp>
      <p:graphicFrame>
        <p:nvGraphicFramePr>
          <p:cNvPr id="6" name="Table 5"/>
          <p:cNvGraphicFramePr>
            <a:graphicFrameLocks noGrp="1"/>
          </p:cNvGraphicFramePr>
          <p:nvPr/>
        </p:nvGraphicFramePr>
        <p:xfrm>
          <a:off x="602070" y="1782891"/>
          <a:ext cx="8638974" cy="741680"/>
        </p:xfrm>
        <a:graphic>
          <a:graphicData uri="http://schemas.openxmlformats.org/drawingml/2006/table">
            <a:tbl>
              <a:tblPr firstRow="1" bandRow="1">
                <a:tableStyleId>{5C22544A-7EE6-4342-B048-85BDC9FD1C3A}</a:tableStyleId>
              </a:tblPr>
              <a:tblGrid>
                <a:gridCol w="4488090"/>
                <a:gridCol w="1844040"/>
                <a:gridCol w="2306844"/>
              </a:tblGrid>
              <a:tr h="370840">
                <a:tc>
                  <a:txBody>
                    <a:bodyPr/>
                    <a:lstStyle/>
                    <a:p>
                      <a:endParaRPr lang="en-US" dirty="0"/>
                    </a:p>
                  </a:txBody>
                  <a:tcPr/>
                </a:tc>
                <a:tc>
                  <a:txBody>
                    <a:bodyPr/>
                    <a:lstStyle/>
                    <a:p>
                      <a:pPr algn="ctr"/>
                      <a:r>
                        <a:rPr lang="en-US" dirty="0" smtClean="0"/>
                        <a:t>IASB</a:t>
                      </a:r>
                      <a:endParaRPr lang="en-US" dirty="0"/>
                    </a:p>
                  </a:txBody>
                  <a:tcPr/>
                </a:tc>
                <a:tc>
                  <a:txBody>
                    <a:bodyPr/>
                    <a:lstStyle/>
                    <a:p>
                      <a:pPr algn="ctr"/>
                      <a:r>
                        <a:rPr lang="en-US" dirty="0" smtClean="0"/>
                        <a:t>FASB</a:t>
                      </a:r>
                      <a:endParaRPr lang="en-US" dirty="0"/>
                    </a:p>
                  </a:txBody>
                  <a:tcPr/>
                </a:tc>
              </a:tr>
              <a:tr h="370840">
                <a:tc>
                  <a:txBody>
                    <a:bodyPr/>
                    <a:lstStyle/>
                    <a:p>
                      <a:r>
                        <a:rPr lang="en-US" baseline="0" dirty="0" smtClean="0"/>
                        <a:t>Approve Staff recommendation</a:t>
                      </a:r>
                    </a:p>
                  </a:txBody>
                  <a:tcPr/>
                </a:tc>
                <a:tc>
                  <a:txBody>
                    <a:bodyPr/>
                    <a:lstStyle/>
                    <a:p>
                      <a:pPr algn="ctr"/>
                      <a:r>
                        <a:rPr lang="en-US" dirty="0" smtClean="0"/>
                        <a:t>11</a:t>
                      </a:r>
                      <a:r>
                        <a:rPr lang="en-US" baseline="0" dirty="0" smtClean="0"/>
                        <a:t> vs. 3</a:t>
                      </a:r>
                      <a:endParaRPr lang="en-US" dirty="0"/>
                    </a:p>
                  </a:txBody>
                  <a:tcPr/>
                </a:tc>
                <a:tc>
                  <a:txBody>
                    <a:bodyPr/>
                    <a:lstStyle/>
                    <a:p>
                      <a:pPr algn="ctr"/>
                      <a:r>
                        <a:rPr lang="en-US" dirty="0" smtClean="0"/>
                        <a:t>4 vs. 3</a:t>
                      </a:r>
                      <a:endParaRPr lang="en-US" dirty="0"/>
                    </a:p>
                  </a:txBody>
                  <a:tcPr/>
                </a:tc>
              </a:tr>
            </a:tbl>
          </a:graphicData>
        </a:graphic>
      </p:graphicFrame>
      <p:sp>
        <p:nvSpPr>
          <p:cNvPr id="7" name="Footer Placeholder 10"/>
          <p:cNvSpPr>
            <a:spLocks noGrp="1"/>
          </p:cNvSpPr>
          <p:nvPr>
            <p:ph type="ftr" sz="quarter" idx="11"/>
          </p:nvPr>
        </p:nvSpPr>
        <p:spPr bwMode="auto">
          <a:xfrm>
            <a:off x="836613" y="6554788"/>
            <a:ext cx="4676775" cy="142875"/>
          </a:xfrm>
          <a:noFill/>
          <a:ln>
            <a:miter lim="800000"/>
            <a:headEnd/>
            <a:tailEnd/>
          </a:ln>
        </p:spPr>
        <p:txBody>
          <a:bodyPr/>
          <a:lstStyle/>
          <a:p>
            <a:pPr defTabSz="955675"/>
            <a:r>
              <a:rPr lang="en-GB" dirty="0" smtClean="0"/>
              <a:t>IFRS 4 Phase II - Webcast (March 2012)</a:t>
            </a:r>
            <a:endParaRPr lang="en-US"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2"/>
          <p:cNvSpPr>
            <a:spLocks noGrp="1"/>
          </p:cNvSpPr>
          <p:nvPr>
            <p:ph type="title"/>
          </p:nvPr>
        </p:nvSpPr>
        <p:spPr>
          <a:xfrm>
            <a:off x="465773" y="225108"/>
            <a:ext cx="9123362" cy="998242"/>
          </a:xfrm>
        </p:spPr>
        <p:txBody>
          <a:bodyPr/>
          <a:lstStyle/>
          <a:p>
            <a:r>
              <a:rPr lang="en-GB" sz="2200" dirty="0" smtClean="0"/>
              <a:t>Details of FASB only meeting – 7 March</a:t>
            </a:r>
            <a:br>
              <a:rPr lang="en-GB" sz="2200" dirty="0" smtClean="0"/>
            </a:br>
            <a:r>
              <a:rPr lang="en-GB" sz="2200" dirty="0" smtClean="0"/>
              <a:t>Scope of contracts with discretionary participating features (DPF)</a:t>
            </a:r>
            <a:endParaRPr lang="en-GB" sz="2000" dirty="0" smtClean="0"/>
          </a:p>
        </p:txBody>
      </p:sp>
      <p:sp>
        <p:nvSpPr>
          <p:cNvPr id="16388" name="Rectangle 3"/>
          <p:cNvSpPr>
            <a:spLocks noGrp="1"/>
          </p:cNvSpPr>
          <p:nvPr>
            <p:ph idx="1"/>
          </p:nvPr>
        </p:nvSpPr>
        <p:spPr>
          <a:xfrm>
            <a:off x="543957" y="1309860"/>
            <a:ext cx="9123363" cy="4680924"/>
          </a:xfrm>
          <a:ln>
            <a:noFill/>
          </a:ln>
        </p:spPr>
        <p:txBody>
          <a:bodyPr/>
          <a:lstStyle/>
          <a:p>
            <a:pPr marL="304800" lvl="1" indent="-303213">
              <a:spcAft>
                <a:spcPct val="25000"/>
              </a:spcAft>
              <a:buNone/>
              <a:defRPr/>
            </a:pPr>
            <a:r>
              <a:rPr lang="en-GB" sz="1800" b="1" dirty="0" smtClean="0">
                <a:solidFill>
                  <a:srgbClr val="3C8A2E"/>
                </a:solidFill>
              </a:rPr>
              <a:t>Background</a:t>
            </a:r>
          </a:p>
          <a:p>
            <a:pPr marL="304800" lvl="1" indent="-303213">
              <a:spcAft>
                <a:spcPct val="25000"/>
              </a:spcAft>
              <a:defRPr/>
            </a:pPr>
            <a:r>
              <a:rPr lang="en-GB" sz="1800" dirty="0" smtClean="0"/>
              <a:t>Currently contracts with DPF are not insurance contracts because there is minimal or no insurance risk</a:t>
            </a:r>
          </a:p>
          <a:p>
            <a:pPr marL="304800" lvl="1" indent="-303213">
              <a:spcAft>
                <a:spcPct val="25000"/>
              </a:spcAft>
              <a:defRPr/>
            </a:pPr>
            <a:r>
              <a:rPr lang="en-GB" sz="1800" dirty="0" smtClean="0"/>
              <a:t>IASB has extended the scope of insurance contracts accounting to these contracts, restricting this to insurance industry only (28 February IASB only meeting)</a:t>
            </a:r>
          </a:p>
          <a:p>
            <a:pPr marL="304800" lvl="1" indent="-303213">
              <a:spcAft>
                <a:spcPct val="25000"/>
              </a:spcAft>
              <a:defRPr/>
            </a:pPr>
            <a:r>
              <a:rPr lang="en-GB" sz="1800" dirty="0" smtClean="0"/>
              <a:t>FASB noted that IASB new definition would include re-insurance contracts that do not transfer insurance risk both written by insurers and held by insurers as cedants/policyholders</a:t>
            </a:r>
          </a:p>
          <a:p>
            <a:pPr marL="304800" lvl="1" indent="-303213">
              <a:spcAft>
                <a:spcPct val="25000"/>
              </a:spcAft>
              <a:defRPr/>
            </a:pPr>
            <a:endParaRPr lang="en-GB" sz="1800" dirty="0" smtClean="0"/>
          </a:p>
          <a:p>
            <a:pPr marL="304800" lvl="1" indent="-303213">
              <a:spcAft>
                <a:spcPct val="25000"/>
              </a:spcAft>
              <a:buNone/>
              <a:defRPr/>
            </a:pPr>
            <a:r>
              <a:rPr lang="en-GB" sz="1800" b="1" dirty="0" smtClean="0">
                <a:solidFill>
                  <a:srgbClr val="3C8A2E"/>
                </a:solidFill>
              </a:rPr>
              <a:t>Summary of Staff recommendation</a:t>
            </a:r>
          </a:p>
          <a:p>
            <a:pPr marL="0" lvl="1" indent="1588">
              <a:spcAft>
                <a:spcPct val="25000"/>
              </a:spcAft>
              <a:buNone/>
              <a:defRPr/>
            </a:pPr>
            <a:r>
              <a:rPr lang="en-GB" sz="1800" dirty="0" smtClean="0"/>
              <a:t>To scope investment contracts with discretionary participating features out of the insurance contracts standard</a:t>
            </a:r>
            <a:endParaRPr lang="en-GB" sz="1800" b="1" dirty="0" smtClean="0">
              <a:solidFill>
                <a:srgbClr val="3C8A2E"/>
              </a:solidFill>
            </a:endParaRPr>
          </a:p>
          <a:p>
            <a:pPr marL="304800" lvl="1" indent="-303213">
              <a:spcAft>
                <a:spcPct val="25000"/>
              </a:spcAft>
              <a:buNone/>
              <a:defRPr/>
            </a:pPr>
            <a:endParaRPr lang="en-GB" sz="1800" b="1" dirty="0" smtClean="0">
              <a:solidFill>
                <a:srgbClr val="3C8A2E"/>
              </a:solidFill>
            </a:endParaRPr>
          </a:p>
          <a:p>
            <a:pPr marL="304800" lvl="1" indent="-303213">
              <a:spcAft>
                <a:spcPct val="25000"/>
              </a:spcAft>
              <a:buNone/>
              <a:defRPr/>
            </a:pPr>
            <a:r>
              <a:rPr lang="en-GB" sz="1800" b="1" dirty="0" smtClean="0">
                <a:solidFill>
                  <a:srgbClr val="3C8A2E"/>
                </a:solidFill>
              </a:rPr>
              <a:t>Conclusions</a:t>
            </a:r>
          </a:p>
          <a:p>
            <a:pPr marL="0" lvl="1" indent="1588">
              <a:spcAft>
                <a:spcPct val="25000"/>
              </a:spcAft>
              <a:buNone/>
              <a:defRPr/>
            </a:pPr>
            <a:r>
              <a:rPr lang="en-GB" sz="1800" dirty="0" smtClean="0"/>
              <a:t>Unanimous approval of the Staff recommendation</a:t>
            </a:r>
          </a:p>
          <a:p>
            <a:pPr marL="304800" lvl="1" indent="-303213">
              <a:spcAft>
                <a:spcPct val="25000"/>
              </a:spcAft>
              <a:buNone/>
              <a:defRPr/>
            </a:pPr>
            <a:endParaRPr lang="en-GB" sz="1800" dirty="0" smtClean="0">
              <a:solidFill>
                <a:srgbClr val="002776"/>
              </a:solidFill>
            </a:endParaRPr>
          </a:p>
          <a:p>
            <a:pPr marL="304800" lvl="1" indent="-303213">
              <a:spcAft>
                <a:spcPct val="25000"/>
              </a:spcAft>
              <a:buNone/>
              <a:defRPr/>
            </a:pPr>
            <a:endParaRPr lang="en-GB" sz="1800" b="1" dirty="0" smtClean="0">
              <a:solidFill>
                <a:srgbClr val="3C8A2E"/>
              </a:solidFill>
            </a:endParaRPr>
          </a:p>
          <a:p>
            <a:pPr marL="304800" lvl="1" indent="-303213">
              <a:spcAft>
                <a:spcPct val="25000"/>
              </a:spcAft>
              <a:buNone/>
              <a:defRPr/>
            </a:pPr>
            <a:endParaRPr lang="en-GB" sz="1800" dirty="0" smtClean="0"/>
          </a:p>
          <a:p>
            <a:pPr marL="184150" lvl="2" indent="-342900">
              <a:spcAft>
                <a:spcPct val="25000"/>
              </a:spcAft>
              <a:buNone/>
              <a:defRPr/>
            </a:pPr>
            <a:endParaRPr lang="en-GB" sz="1800" dirty="0" smtClean="0"/>
          </a:p>
          <a:p>
            <a:pPr marL="344487" lvl="1" indent="-342900">
              <a:spcAft>
                <a:spcPct val="25000"/>
              </a:spcAft>
              <a:buFont typeface="+mj-lt"/>
              <a:buAutoNum type="arabicPeriod"/>
              <a:defRPr/>
            </a:pPr>
            <a:endParaRPr lang="en-GB" sz="1800" dirty="0" smtClean="0"/>
          </a:p>
        </p:txBody>
      </p:sp>
      <p:sp>
        <p:nvSpPr>
          <p:cNvPr id="14342" name="Slide Number Placeholder 4"/>
          <p:cNvSpPr>
            <a:spLocks noGrp="1"/>
          </p:cNvSpPr>
          <p:nvPr>
            <p:ph type="sldNum" sz="quarter" idx="10"/>
          </p:nvPr>
        </p:nvSpPr>
        <p:spPr bwMode="auto">
          <a:noFill/>
          <a:ln>
            <a:miter lim="800000"/>
            <a:headEnd/>
            <a:tailEnd/>
          </a:ln>
        </p:spPr>
        <p:txBody>
          <a:bodyPr/>
          <a:lstStyle/>
          <a:p>
            <a:fld id="{D2E55FD0-95E6-459E-823B-6381F9269235}" type="slidenum">
              <a:rPr lang="en-GB" smtClean="0"/>
              <a:pPr/>
              <a:t>15</a:t>
            </a:fld>
            <a:endParaRPr lang="en-GB" dirty="0" smtClean="0"/>
          </a:p>
        </p:txBody>
      </p:sp>
      <p:sp>
        <p:nvSpPr>
          <p:cNvPr id="6" name="Rectangle 5"/>
          <p:cNvSpPr/>
          <p:nvPr/>
        </p:nvSpPr>
        <p:spPr>
          <a:xfrm>
            <a:off x="470217" y="4053840"/>
            <a:ext cx="9199563" cy="1074420"/>
          </a:xfrm>
          <a:prstGeom prst="rect">
            <a:avLst/>
          </a:prstGeom>
          <a:solidFill>
            <a:schemeClr val="accent1">
              <a:tint val="66000"/>
              <a:satMod val="160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anchor="ctr"/>
          <a:lstStyle/>
          <a:p>
            <a:pPr algn="ctr">
              <a:defRPr/>
            </a:pPr>
            <a:endParaRPr lang="en-US" dirty="0">
              <a:solidFill>
                <a:srgbClr val="FFFFFF"/>
              </a:solidFill>
              <a:cs typeface="Arial" charset="0"/>
            </a:endParaRPr>
          </a:p>
        </p:txBody>
      </p:sp>
      <p:sp>
        <p:nvSpPr>
          <p:cNvPr id="7" name="Footer Placeholder 10"/>
          <p:cNvSpPr>
            <a:spLocks noGrp="1"/>
          </p:cNvSpPr>
          <p:nvPr>
            <p:ph type="ftr" sz="quarter" idx="11"/>
          </p:nvPr>
        </p:nvSpPr>
        <p:spPr bwMode="auto">
          <a:xfrm>
            <a:off x="836613" y="6554788"/>
            <a:ext cx="4676775" cy="142875"/>
          </a:xfrm>
          <a:noFill/>
          <a:ln>
            <a:miter lim="800000"/>
            <a:headEnd/>
            <a:tailEnd/>
          </a:ln>
        </p:spPr>
        <p:txBody>
          <a:bodyPr/>
          <a:lstStyle/>
          <a:p>
            <a:pPr defTabSz="955675"/>
            <a:r>
              <a:rPr lang="en-GB" dirty="0" smtClean="0"/>
              <a:t>IFRS 4 Phase II - Webcast (March 2012)</a:t>
            </a:r>
            <a:endParaRPr lang="en-US"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2"/>
          <p:cNvSpPr>
            <a:spLocks noGrp="1"/>
          </p:cNvSpPr>
          <p:nvPr>
            <p:ph type="title"/>
          </p:nvPr>
        </p:nvSpPr>
        <p:spPr>
          <a:xfrm>
            <a:off x="465773" y="225108"/>
            <a:ext cx="9123362" cy="998242"/>
          </a:xfrm>
        </p:spPr>
        <p:txBody>
          <a:bodyPr/>
          <a:lstStyle/>
          <a:p>
            <a:r>
              <a:rPr lang="en-GB" sz="2200" dirty="0" smtClean="0"/>
              <a:t>Details of IASB only meeting – 20 March</a:t>
            </a:r>
            <a:br>
              <a:rPr lang="en-GB" sz="2200" dirty="0" smtClean="0"/>
            </a:br>
            <a:r>
              <a:rPr lang="en-GB" sz="2200" dirty="0" smtClean="0"/>
              <a:t>Paper 2B </a:t>
            </a:r>
            <a:r>
              <a:rPr lang="en-US" sz="2200" dirty="0" smtClean="0"/>
              <a:t>–</a:t>
            </a:r>
            <a:r>
              <a:rPr lang="en-GB" sz="2200" dirty="0" smtClean="0"/>
              <a:t> </a:t>
            </a:r>
            <a:r>
              <a:rPr lang="en-GB" sz="2000" i="1" dirty="0" smtClean="0"/>
              <a:t>Recognising changes in the insurance liability in OCI </a:t>
            </a:r>
            <a:endParaRPr lang="en-GB" sz="2000" dirty="0" smtClean="0"/>
          </a:p>
        </p:txBody>
      </p:sp>
      <p:sp>
        <p:nvSpPr>
          <p:cNvPr id="16388" name="Rectangle 3"/>
          <p:cNvSpPr>
            <a:spLocks noGrp="1"/>
          </p:cNvSpPr>
          <p:nvPr>
            <p:ph idx="1"/>
          </p:nvPr>
        </p:nvSpPr>
        <p:spPr>
          <a:xfrm>
            <a:off x="543957" y="1309860"/>
            <a:ext cx="9123363" cy="4680924"/>
          </a:xfrm>
          <a:ln>
            <a:noFill/>
          </a:ln>
        </p:spPr>
        <p:txBody>
          <a:bodyPr/>
          <a:lstStyle/>
          <a:p>
            <a:pPr marL="304800" lvl="1" indent="-303213">
              <a:spcAft>
                <a:spcPct val="25000"/>
              </a:spcAft>
              <a:buNone/>
              <a:defRPr/>
            </a:pPr>
            <a:r>
              <a:rPr lang="en-GB" sz="1800" b="1" dirty="0" smtClean="0">
                <a:solidFill>
                  <a:srgbClr val="3C8A2E"/>
                </a:solidFill>
              </a:rPr>
              <a:t>Education session</a:t>
            </a:r>
          </a:p>
          <a:p>
            <a:pPr marL="304800" lvl="1" indent="-303213">
              <a:spcAft>
                <a:spcPct val="25000"/>
              </a:spcAft>
              <a:defRPr/>
            </a:pPr>
            <a:r>
              <a:rPr lang="en-GB" sz="1800" dirty="0" smtClean="0">
                <a:solidFill>
                  <a:srgbClr val="002776"/>
                </a:solidFill>
              </a:rPr>
              <a:t>IASB Staff presented a series of papers summarising the reasons for and against using an OCI solution for insurance contracts</a:t>
            </a:r>
          </a:p>
          <a:p>
            <a:pPr marL="304800" lvl="1" indent="-303213">
              <a:spcAft>
                <a:spcPct val="25000"/>
              </a:spcAft>
              <a:defRPr/>
            </a:pPr>
            <a:r>
              <a:rPr lang="en-GB" sz="1800" dirty="0" smtClean="0">
                <a:solidFill>
                  <a:srgbClr val="002776"/>
                </a:solidFill>
              </a:rPr>
              <a:t>In addition they discussed the mechanics of the OCI solution presenting two main alternatives that will include in OCI</a:t>
            </a:r>
          </a:p>
          <a:p>
            <a:pPr marL="488950" lvl="2" indent="-303213">
              <a:spcAft>
                <a:spcPct val="25000"/>
              </a:spcAft>
              <a:defRPr/>
            </a:pPr>
            <a:r>
              <a:rPr lang="en-GB" sz="1800" dirty="0" smtClean="0">
                <a:solidFill>
                  <a:srgbClr val="002776"/>
                </a:solidFill>
              </a:rPr>
              <a:t>all changes from discount rate; and</a:t>
            </a:r>
          </a:p>
          <a:p>
            <a:pPr marL="488950" lvl="2" indent="-303213">
              <a:spcAft>
                <a:spcPct val="25000"/>
              </a:spcAft>
              <a:defRPr/>
            </a:pPr>
            <a:r>
              <a:rPr lang="en-GB" sz="1800" dirty="0" smtClean="0">
                <a:solidFill>
                  <a:srgbClr val="002776"/>
                </a:solidFill>
              </a:rPr>
              <a:t>all changes in cash flows from interest rate sensitive assumptions (options, guarantees, inflation assumptions, lapses)</a:t>
            </a:r>
          </a:p>
          <a:p>
            <a:pPr marL="304800" lvl="1" indent="-303213">
              <a:spcAft>
                <a:spcPct val="25000"/>
              </a:spcAft>
              <a:defRPr/>
            </a:pPr>
            <a:r>
              <a:rPr lang="en-GB" sz="1800" dirty="0" smtClean="0">
                <a:solidFill>
                  <a:srgbClr val="002776"/>
                </a:solidFill>
              </a:rPr>
              <a:t>The unwind of a locked in discount rate, release of margin, experience and changes in cash flows due to changes in non-interest rate sensitive assumptions will always be presented through profit or loss</a:t>
            </a:r>
          </a:p>
          <a:p>
            <a:pPr marL="488950" lvl="2" indent="-303213">
              <a:spcAft>
                <a:spcPct val="25000"/>
              </a:spcAft>
              <a:defRPr/>
            </a:pPr>
            <a:r>
              <a:rPr lang="en-GB" sz="1800" dirty="0" smtClean="0">
                <a:solidFill>
                  <a:srgbClr val="002776"/>
                </a:solidFill>
              </a:rPr>
              <a:t>Alternative A would present in the income statement the adjustment to the current interest expense to remove the differential to OCI</a:t>
            </a:r>
          </a:p>
          <a:p>
            <a:pPr marL="488950" lvl="2" indent="-303213">
              <a:spcAft>
                <a:spcPct val="25000"/>
              </a:spcAft>
              <a:defRPr/>
            </a:pPr>
            <a:r>
              <a:rPr lang="en-GB" sz="1800" dirty="0" smtClean="0">
                <a:solidFill>
                  <a:srgbClr val="002776"/>
                </a:solidFill>
              </a:rPr>
              <a:t>Alternative B would present directly the locked in interest expense with the differential being recognised directly in OCI</a:t>
            </a:r>
          </a:p>
        </p:txBody>
      </p:sp>
      <p:sp>
        <p:nvSpPr>
          <p:cNvPr id="14342" name="Slide Number Placeholder 4"/>
          <p:cNvSpPr>
            <a:spLocks noGrp="1"/>
          </p:cNvSpPr>
          <p:nvPr>
            <p:ph type="sldNum" sz="quarter" idx="10"/>
          </p:nvPr>
        </p:nvSpPr>
        <p:spPr bwMode="auto">
          <a:noFill/>
          <a:ln>
            <a:miter lim="800000"/>
            <a:headEnd/>
            <a:tailEnd/>
          </a:ln>
        </p:spPr>
        <p:txBody>
          <a:bodyPr/>
          <a:lstStyle/>
          <a:p>
            <a:fld id="{D2E55FD0-95E6-459E-823B-6381F9269235}" type="slidenum">
              <a:rPr lang="en-GB" smtClean="0"/>
              <a:pPr/>
              <a:t>16</a:t>
            </a:fld>
            <a:endParaRPr lang="en-GB" dirty="0" smtClean="0"/>
          </a:p>
        </p:txBody>
      </p:sp>
      <p:sp>
        <p:nvSpPr>
          <p:cNvPr id="6" name="Footer Placeholder 10"/>
          <p:cNvSpPr>
            <a:spLocks noGrp="1"/>
          </p:cNvSpPr>
          <p:nvPr>
            <p:ph type="ftr" sz="quarter" idx="11"/>
          </p:nvPr>
        </p:nvSpPr>
        <p:spPr bwMode="auto">
          <a:xfrm>
            <a:off x="836613" y="6554788"/>
            <a:ext cx="4676775" cy="142875"/>
          </a:xfrm>
          <a:noFill/>
          <a:ln>
            <a:miter lim="800000"/>
            <a:headEnd/>
            <a:tailEnd/>
          </a:ln>
        </p:spPr>
        <p:txBody>
          <a:bodyPr/>
          <a:lstStyle/>
          <a:p>
            <a:pPr defTabSz="955675"/>
            <a:r>
              <a:rPr lang="en-GB" dirty="0" smtClean="0"/>
              <a:t>IFRS 4 Phase II - Webcast (March 2012)</a:t>
            </a:r>
            <a:endParaRPr lang="en-US" dirty="0"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2"/>
          <p:cNvSpPr>
            <a:spLocks noGrp="1"/>
          </p:cNvSpPr>
          <p:nvPr>
            <p:ph type="title"/>
          </p:nvPr>
        </p:nvSpPr>
        <p:spPr>
          <a:xfrm>
            <a:off x="465773" y="225108"/>
            <a:ext cx="9123362" cy="998242"/>
          </a:xfrm>
        </p:spPr>
        <p:txBody>
          <a:bodyPr/>
          <a:lstStyle/>
          <a:p>
            <a:r>
              <a:rPr lang="en-GB" sz="2200" dirty="0" smtClean="0"/>
              <a:t>Details of IASB only meeting – 20 March</a:t>
            </a:r>
            <a:br>
              <a:rPr lang="en-GB" sz="2200" dirty="0" smtClean="0"/>
            </a:br>
            <a:r>
              <a:rPr lang="en-GB" sz="2200" dirty="0" smtClean="0"/>
              <a:t>Paper 2B </a:t>
            </a:r>
            <a:r>
              <a:rPr lang="en-US" sz="2200" dirty="0" smtClean="0"/>
              <a:t>–</a:t>
            </a:r>
            <a:r>
              <a:rPr lang="en-GB" sz="2200" dirty="0" smtClean="0"/>
              <a:t> </a:t>
            </a:r>
            <a:r>
              <a:rPr lang="en-GB" sz="2000" i="1" dirty="0" smtClean="0"/>
              <a:t>Recognising changes in the insurance liability in OCI (cont.)</a:t>
            </a:r>
            <a:endParaRPr lang="en-GB" sz="2000" dirty="0" smtClean="0"/>
          </a:p>
        </p:txBody>
      </p:sp>
      <p:sp>
        <p:nvSpPr>
          <p:cNvPr id="16388" name="Rectangle 3"/>
          <p:cNvSpPr>
            <a:spLocks noGrp="1"/>
          </p:cNvSpPr>
          <p:nvPr>
            <p:ph idx="1"/>
          </p:nvPr>
        </p:nvSpPr>
        <p:spPr>
          <a:xfrm>
            <a:off x="543957" y="1309860"/>
            <a:ext cx="9123363" cy="4680924"/>
          </a:xfrm>
          <a:ln>
            <a:noFill/>
          </a:ln>
        </p:spPr>
        <p:txBody>
          <a:bodyPr/>
          <a:lstStyle/>
          <a:p>
            <a:pPr marL="304800" lvl="1" indent="-303213">
              <a:spcAft>
                <a:spcPct val="25000"/>
              </a:spcAft>
              <a:defRPr/>
            </a:pPr>
            <a:r>
              <a:rPr lang="en-GB" sz="1800" dirty="0" smtClean="0">
                <a:solidFill>
                  <a:srgbClr val="002776"/>
                </a:solidFill>
              </a:rPr>
              <a:t>In addition Staff also proposed that the recycling through income of losses recognised in OCI should be accelerated under a “loss recognition test”</a:t>
            </a:r>
          </a:p>
          <a:p>
            <a:pPr marL="304800" lvl="1" indent="-303213">
              <a:spcAft>
                <a:spcPct val="25000"/>
              </a:spcAft>
              <a:defRPr/>
            </a:pPr>
            <a:r>
              <a:rPr lang="en-GB" sz="1800" dirty="0" smtClean="0">
                <a:solidFill>
                  <a:srgbClr val="002776"/>
                </a:solidFill>
              </a:rPr>
              <a:t>The loss recognition trigger could be based on:</a:t>
            </a:r>
          </a:p>
          <a:p>
            <a:pPr marL="679450" lvl="3" indent="-303213">
              <a:spcAft>
                <a:spcPct val="25000"/>
              </a:spcAft>
              <a:defRPr/>
            </a:pPr>
            <a:r>
              <a:rPr lang="en-GB" sz="1600" dirty="0" smtClean="0">
                <a:solidFill>
                  <a:srgbClr val="002776"/>
                </a:solidFill>
              </a:rPr>
              <a:t>[Liability discounted at current discount rate – Liability discounted at inception rate] &gt; margin</a:t>
            </a:r>
          </a:p>
          <a:p>
            <a:pPr marL="679450" lvl="3" indent="-303213">
              <a:spcAft>
                <a:spcPct val="25000"/>
              </a:spcAft>
              <a:defRPr/>
            </a:pPr>
            <a:r>
              <a:rPr lang="en-GB" sz="1600" dirty="0" smtClean="0">
                <a:solidFill>
                  <a:srgbClr val="002776"/>
                </a:solidFill>
              </a:rPr>
              <a:t>[Liability discounted using rate of return on investment – Liability discounted at inception rate] &gt; margin</a:t>
            </a:r>
          </a:p>
          <a:p>
            <a:pPr marL="679450" lvl="3" indent="-303213">
              <a:spcAft>
                <a:spcPct val="25000"/>
              </a:spcAft>
              <a:defRPr/>
            </a:pPr>
            <a:r>
              <a:rPr lang="en-GB" sz="1600" dirty="0" smtClean="0">
                <a:solidFill>
                  <a:srgbClr val="002776"/>
                </a:solidFill>
              </a:rPr>
              <a:t>Other qualitative factors indicate that insurer expects to use own capital to satisfy insurance liability</a:t>
            </a:r>
          </a:p>
          <a:p>
            <a:pPr marL="304800" lvl="1" indent="-303213">
              <a:spcAft>
                <a:spcPct val="25000"/>
              </a:spcAft>
              <a:defRPr/>
            </a:pPr>
            <a:r>
              <a:rPr lang="en-GB" sz="1800" dirty="0" smtClean="0">
                <a:solidFill>
                  <a:srgbClr val="002776"/>
                </a:solidFill>
              </a:rPr>
              <a:t>If loss recognition test is triggered the discount rate would have to be re-set</a:t>
            </a:r>
          </a:p>
          <a:p>
            <a:pPr marL="304800" lvl="1" indent="-303213">
              <a:spcAft>
                <a:spcPct val="25000"/>
              </a:spcAft>
              <a:defRPr/>
            </a:pPr>
            <a:r>
              <a:rPr lang="en-GB" sz="1800" dirty="0" smtClean="0">
                <a:solidFill>
                  <a:srgbClr val="002776"/>
                </a:solidFill>
              </a:rPr>
              <a:t>Amount of loss to be recycled if test is triggered:</a:t>
            </a:r>
          </a:p>
          <a:p>
            <a:pPr marL="679450" lvl="3" indent="-303213">
              <a:spcAft>
                <a:spcPct val="25000"/>
              </a:spcAft>
              <a:defRPr/>
            </a:pPr>
            <a:r>
              <a:rPr lang="en-GB" sz="1600" dirty="0" smtClean="0">
                <a:solidFill>
                  <a:srgbClr val="002776"/>
                </a:solidFill>
              </a:rPr>
              <a:t>The entire amount of losses recognised in OCI</a:t>
            </a:r>
          </a:p>
          <a:p>
            <a:pPr marL="679450" lvl="3" indent="-303213">
              <a:spcAft>
                <a:spcPct val="25000"/>
              </a:spcAft>
              <a:defRPr/>
            </a:pPr>
            <a:r>
              <a:rPr lang="en-GB" sz="1600" dirty="0" smtClean="0">
                <a:solidFill>
                  <a:srgbClr val="002776"/>
                </a:solidFill>
              </a:rPr>
              <a:t>The loss calculated under the selected trigger</a:t>
            </a:r>
          </a:p>
          <a:p>
            <a:pPr marL="679450" lvl="3" indent="-303213">
              <a:spcAft>
                <a:spcPct val="25000"/>
              </a:spcAft>
              <a:defRPr/>
            </a:pPr>
            <a:r>
              <a:rPr lang="en-GB" sz="1600" dirty="0" smtClean="0">
                <a:solidFill>
                  <a:srgbClr val="002776"/>
                </a:solidFill>
              </a:rPr>
              <a:t>The loss above the margin</a:t>
            </a:r>
          </a:p>
          <a:p>
            <a:pPr marL="679450" lvl="3" indent="-303213">
              <a:spcAft>
                <a:spcPct val="25000"/>
              </a:spcAft>
              <a:defRPr/>
            </a:pPr>
            <a:r>
              <a:rPr lang="en-GB" sz="1600" dirty="0" smtClean="0">
                <a:solidFill>
                  <a:srgbClr val="002776"/>
                </a:solidFill>
              </a:rPr>
              <a:t>A combination of the above but the discount rate is not re-set</a:t>
            </a:r>
          </a:p>
        </p:txBody>
      </p:sp>
      <p:sp>
        <p:nvSpPr>
          <p:cNvPr id="14342" name="Slide Number Placeholder 4"/>
          <p:cNvSpPr>
            <a:spLocks noGrp="1"/>
          </p:cNvSpPr>
          <p:nvPr>
            <p:ph type="sldNum" sz="quarter" idx="10"/>
          </p:nvPr>
        </p:nvSpPr>
        <p:spPr bwMode="auto">
          <a:noFill/>
          <a:ln>
            <a:miter lim="800000"/>
            <a:headEnd/>
            <a:tailEnd/>
          </a:ln>
        </p:spPr>
        <p:txBody>
          <a:bodyPr/>
          <a:lstStyle/>
          <a:p>
            <a:fld id="{D2E55FD0-95E6-459E-823B-6381F9269235}" type="slidenum">
              <a:rPr lang="en-GB" smtClean="0"/>
              <a:pPr/>
              <a:t>17</a:t>
            </a:fld>
            <a:endParaRPr lang="en-GB" dirty="0" smtClean="0"/>
          </a:p>
        </p:txBody>
      </p:sp>
      <p:sp>
        <p:nvSpPr>
          <p:cNvPr id="6" name="Footer Placeholder 10"/>
          <p:cNvSpPr>
            <a:spLocks noGrp="1"/>
          </p:cNvSpPr>
          <p:nvPr>
            <p:ph type="ftr" sz="quarter" idx="11"/>
          </p:nvPr>
        </p:nvSpPr>
        <p:spPr bwMode="auto">
          <a:xfrm>
            <a:off x="836613" y="6554788"/>
            <a:ext cx="4676775" cy="142875"/>
          </a:xfrm>
          <a:noFill/>
          <a:ln>
            <a:miter lim="800000"/>
            <a:headEnd/>
            <a:tailEnd/>
          </a:ln>
        </p:spPr>
        <p:txBody>
          <a:bodyPr/>
          <a:lstStyle/>
          <a:p>
            <a:pPr defTabSz="955675"/>
            <a:r>
              <a:rPr lang="en-GB" dirty="0" smtClean="0"/>
              <a:t>IFRS 4 Phase II - Webcast (March 2012)</a:t>
            </a:r>
            <a:endParaRPr lang="en-US" dirty="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2"/>
          <p:cNvSpPr>
            <a:spLocks noGrp="1"/>
          </p:cNvSpPr>
          <p:nvPr>
            <p:ph type="title"/>
          </p:nvPr>
        </p:nvSpPr>
        <p:spPr>
          <a:xfrm>
            <a:off x="465773" y="225108"/>
            <a:ext cx="9123362" cy="998242"/>
          </a:xfrm>
        </p:spPr>
        <p:txBody>
          <a:bodyPr/>
          <a:lstStyle/>
          <a:p>
            <a:r>
              <a:rPr lang="en-GB" sz="2200" dirty="0" smtClean="0"/>
              <a:t>Details of IASB only meeting – 20 March</a:t>
            </a:r>
            <a:br>
              <a:rPr lang="en-GB" sz="2200" dirty="0" smtClean="0"/>
            </a:br>
            <a:r>
              <a:rPr lang="en-GB" sz="2200" dirty="0" smtClean="0"/>
              <a:t>Paper 2B </a:t>
            </a:r>
            <a:r>
              <a:rPr lang="en-US" sz="2200" dirty="0" smtClean="0"/>
              <a:t>–</a:t>
            </a:r>
            <a:r>
              <a:rPr lang="en-GB" sz="2200" dirty="0" smtClean="0"/>
              <a:t> </a:t>
            </a:r>
            <a:r>
              <a:rPr lang="en-GB" sz="2000" i="1" dirty="0" smtClean="0"/>
              <a:t>Recognising changes in the insurance liability in OCI (cont.)</a:t>
            </a:r>
            <a:endParaRPr lang="en-GB" sz="2000" dirty="0" smtClean="0"/>
          </a:p>
        </p:txBody>
      </p:sp>
      <p:sp>
        <p:nvSpPr>
          <p:cNvPr id="16388" name="Rectangle 3"/>
          <p:cNvSpPr>
            <a:spLocks noGrp="1"/>
          </p:cNvSpPr>
          <p:nvPr>
            <p:ph idx="1"/>
          </p:nvPr>
        </p:nvSpPr>
        <p:spPr>
          <a:xfrm>
            <a:off x="543957" y="1309860"/>
            <a:ext cx="9123363" cy="4680924"/>
          </a:xfrm>
          <a:ln>
            <a:noFill/>
          </a:ln>
        </p:spPr>
        <p:txBody>
          <a:bodyPr/>
          <a:lstStyle/>
          <a:p>
            <a:pPr marL="304800" lvl="1" indent="-303213">
              <a:spcAft>
                <a:spcPct val="25000"/>
              </a:spcAft>
              <a:buNone/>
              <a:defRPr/>
            </a:pPr>
            <a:r>
              <a:rPr lang="en-GB" sz="2000" b="1" dirty="0" smtClean="0">
                <a:solidFill>
                  <a:srgbClr val="3C8A2E"/>
                </a:solidFill>
              </a:rPr>
              <a:t>Discussion</a:t>
            </a:r>
          </a:p>
          <a:p>
            <a:pPr marL="304800" lvl="1" indent="-303213">
              <a:spcAft>
                <a:spcPct val="25000"/>
              </a:spcAft>
              <a:buNone/>
              <a:defRPr/>
            </a:pPr>
            <a:r>
              <a:rPr lang="en-US" sz="1800" dirty="0" smtClean="0">
                <a:solidFill>
                  <a:srgbClr val="002776"/>
                </a:solidFill>
              </a:rPr>
              <a:t>T</a:t>
            </a:r>
            <a:r>
              <a:rPr lang="en-GB" sz="1800" dirty="0" smtClean="0">
                <a:solidFill>
                  <a:srgbClr val="002776"/>
                </a:solidFill>
              </a:rPr>
              <a:t>he Board members raised a number of objections, some already considered by the Staff:</a:t>
            </a:r>
          </a:p>
          <a:p>
            <a:pPr marL="533400" lvl="1" indent="-350838">
              <a:spcAft>
                <a:spcPct val="25000"/>
              </a:spcAft>
              <a:defRPr/>
            </a:pPr>
            <a:r>
              <a:rPr lang="en-GB" sz="1800" dirty="0" smtClean="0">
                <a:solidFill>
                  <a:srgbClr val="002776"/>
                </a:solidFill>
              </a:rPr>
              <a:t>Lack of principle around the use of OCI</a:t>
            </a:r>
          </a:p>
          <a:p>
            <a:pPr marL="533400" lvl="1" indent="-350838">
              <a:spcAft>
                <a:spcPct val="25000"/>
              </a:spcAft>
              <a:defRPr/>
            </a:pPr>
            <a:r>
              <a:rPr lang="en-GB" sz="1800" dirty="0" smtClean="0">
                <a:solidFill>
                  <a:srgbClr val="002776"/>
                </a:solidFill>
              </a:rPr>
              <a:t>Need to consider IFRS 9 proposals</a:t>
            </a:r>
          </a:p>
          <a:p>
            <a:pPr marL="533400" lvl="1" indent="-350838">
              <a:spcAft>
                <a:spcPct val="25000"/>
              </a:spcAft>
              <a:defRPr/>
            </a:pPr>
            <a:r>
              <a:rPr lang="en-GB" sz="1800" dirty="0" smtClean="0">
                <a:solidFill>
                  <a:srgbClr val="002776"/>
                </a:solidFill>
              </a:rPr>
              <a:t>Reduced relevance of the income statement </a:t>
            </a:r>
          </a:p>
          <a:p>
            <a:pPr marL="533400" lvl="1" indent="-350838">
              <a:spcAft>
                <a:spcPct val="25000"/>
              </a:spcAft>
              <a:defRPr/>
            </a:pPr>
            <a:r>
              <a:rPr lang="en-GB" sz="1800" dirty="0" smtClean="0">
                <a:solidFill>
                  <a:srgbClr val="002776"/>
                </a:solidFill>
              </a:rPr>
              <a:t>Changes in interest sensitive cash flows as well as discount rate may be in OCI</a:t>
            </a:r>
          </a:p>
          <a:p>
            <a:pPr marL="533400" lvl="1" indent="-350838">
              <a:spcAft>
                <a:spcPct val="25000"/>
              </a:spcAft>
              <a:defRPr/>
            </a:pPr>
            <a:r>
              <a:rPr lang="en-GB" sz="1800" dirty="0" smtClean="0">
                <a:solidFill>
                  <a:srgbClr val="002776"/>
                </a:solidFill>
              </a:rPr>
              <a:t>Accounting mismatch from having investments at amortised cost will merely shift to OCI</a:t>
            </a:r>
          </a:p>
          <a:p>
            <a:pPr marL="533400" lvl="1" indent="-350838">
              <a:spcAft>
                <a:spcPct val="25000"/>
              </a:spcAft>
              <a:defRPr/>
            </a:pPr>
            <a:r>
              <a:rPr lang="en-GB" sz="1800" dirty="0" smtClean="0">
                <a:solidFill>
                  <a:srgbClr val="002776"/>
                </a:solidFill>
              </a:rPr>
              <a:t>Options and guarantees are economic cash flows which may never be reflected through income</a:t>
            </a:r>
          </a:p>
          <a:p>
            <a:pPr marL="533400" lvl="1" indent="-350838">
              <a:spcAft>
                <a:spcPct val="25000"/>
              </a:spcAft>
              <a:defRPr/>
            </a:pPr>
            <a:r>
              <a:rPr lang="en-GB" sz="1800" dirty="0" smtClean="0">
                <a:solidFill>
                  <a:srgbClr val="002776"/>
                </a:solidFill>
              </a:rPr>
              <a:t>The loss recognition test brings losses from declines in interest rates result through income while gains remain in OCI</a:t>
            </a:r>
          </a:p>
          <a:p>
            <a:pPr marL="304800" lvl="1" indent="-303213">
              <a:spcAft>
                <a:spcPct val="25000"/>
              </a:spcAft>
              <a:buNone/>
              <a:defRPr/>
            </a:pPr>
            <a:r>
              <a:rPr lang="en-GB" sz="2000" b="1" dirty="0" smtClean="0">
                <a:solidFill>
                  <a:srgbClr val="3C8A2E"/>
                </a:solidFill>
              </a:rPr>
              <a:t>Overall there was no desire to use an OCI solution</a:t>
            </a:r>
          </a:p>
        </p:txBody>
      </p:sp>
      <p:sp>
        <p:nvSpPr>
          <p:cNvPr id="14342" name="Slide Number Placeholder 4"/>
          <p:cNvSpPr>
            <a:spLocks noGrp="1"/>
          </p:cNvSpPr>
          <p:nvPr>
            <p:ph type="sldNum" sz="quarter" idx="10"/>
          </p:nvPr>
        </p:nvSpPr>
        <p:spPr bwMode="auto">
          <a:noFill/>
          <a:ln>
            <a:miter lim="800000"/>
            <a:headEnd/>
            <a:tailEnd/>
          </a:ln>
        </p:spPr>
        <p:txBody>
          <a:bodyPr/>
          <a:lstStyle/>
          <a:p>
            <a:fld id="{D2E55FD0-95E6-459E-823B-6381F9269235}" type="slidenum">
              <a:rPr lang="en-GB" smtClean="0"/>
              <a:pPr/>
              <a:t>18</a:t>
            </a:fld>
            <a:endParaRPr lang="en-GB" dirty="0" smtClean="0"/>
          </a:p>
        </p:txBody>
      </p:sp>
      <p:sp>
        <p:nvSpPr>
          <p:cNvPr id="6" name="Footer Placeholder 10"/>
          <p:cNvSpPr>
            <a:spLocks noGrp="1"/>
          </p:cNvSpPr>
          <p:nvPr>
            <p:ph type="ftr" sz="quarter" idx="11"/>
          </p:nvPr>
        </p:nvSpPr>
        <p:spPr bwMode="auto">
          <a:xfrm>
            <a:off x="836613" y="6554788"/>
            <a:ext cx="4676775" cy="142875"/>
          </a:xfrm>
          <a:noFill/>
          <a:ln>
            <a:miter lim="800000"/>
            <a:headEnd/>
            <a:tailEnd/>
          </a:ln>
        </p:spPr>
        <p:txBody>
          <a:bodyPr/>
          <a:lstStyle/>
          <a:p>
            <a:pPr defTabSz="955675"/>
            <a:r>
              <a:rPr lang="en-GB" dirty="0" smtClean="0"/>
              <a:t>IFRS 4 Phase II - Webcast (March 2012)</a:t>
            </a:r>
            <a:endParaRPr lang="en-US"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5"/>
          <p:cNvSpPr>
            <a:spLocks noGrp="1"/>
          </p:cNvSpPr>
          <p:nvPr>
            <p:ph type="title"/>
          </p:nvPr>
        </p:nvSpPr>
        <p:spPr/>
        <p:txBody>
          <a:bodyPr/>
          <a:lstStyle/>
          <a:p>
            <a:r>
              <a:rPr lang="en-US" altLang="en-GB" dirty="0" smtClean="0"/>
              <a:t>Agenda</a:t>
            </a:r>
            <a:endParaRPr lang="en-GB" altLang="en-GB" dirty="0" smtClean="0"/>
          </a:p>
        </p:txBody>
      </p:sp>
      <p:sp>
        <p:nvSpPr>
          <p:cNvPr id="5123" name="Rectangle 6"/>
          <p:cNvSpPr>
            <a:spLocks noGrp="1"/>
          </p:cNvSpPr>
          <p:nvPr>
            <p:ph idx="1"/>
          </p:nvPr>
        </p:nvSpPr>
        <p:spPr/>
        <p:txBody>
          <a:bodyPr/>
          <a:lstStyle/>
          <a:p>
            <a:pPr lvl="1"/>
            <a:r>
              <a:rPr lang="en-GB" b="1" dirty="0" smtClean="0"/>
              <a:t>Highlights of decisions from this month joint and separate meetings</a:t>
            </a:r>
          </a:p>
          <a:p>
            <a:pPr lvl="1"/>
            <a:endParaRPr lang="en-GB" b="1" dirty="0" smtClean="0"/>
          </a:p>
          <a:p>
            <a:pPr lvl="1"/>
            <a:r>
              <a:rPr lang="en-GB" b="1" dirty="0" smtClean="0"/>
              <a:t>Detailed analysis of the Staff recommendations and Board discussions</a:t>
            </a:r>
          </a:p>
          <a:p>
            <a:pPr lvl="1"/>
            <a:endParaRPr lang="en-GB" b="1" dirty="0" smtClean="0"/>
          </a:p>
          <a:p>
            <a:pPr lvl="1"/>
            <a:r>
              <a:rPr lang="en-GB" b="1" dirty="0" smtClean="0"/>
              <a:t>Update on timetable and next steps</a:t>
            </a:r>
          </a:p>
        </p:txBody>
      </p:sp>
      <p:sp>
        <p:nvSpPr>
          <p:cNvPr id="5124" name="Footer Placeholder 10"/>
          <p:cNvSpPr>
            <a:spLocks noGrp="1"/>
          </p:cNvSpPr>
          <p:nvPr>
            <p:ph type="ftr" sz="quarter" idx="11"/>
          </p:nvPr>
        </p:nvSpPr>
        <p:spPr bwMode="auto">
          <a:noFill/>
          <a:ln>
            <a:miter lim="800000"/>
            <a:headEnd/>
            <a:tailEnd/>
          </a:ln>
        </p:spPr>
        <p:txBody>
          <a:bodyPr/>
          <a:lstStyle/>
          <a:p>
            <a:pPr defTabSz="955675"/>
            <a:r>
              <a:rPr lang="en-GB" dirty="0" smtClean="0"/>
              <a:t>IFRS 4 Phase II - Webcast (March 2012)</a:t>
            </a:r>
            <a:endParaRPr lang="en-US" dirty="0" smtClean="0"/>
          </a:p>
        </p:txBody>
      </p:sp>
      <p:sp>
        <p:nvSpPr>
          <p:cNvPr id="5125" name="Slide Number Placeholder 4"/>
          <p:cNvSpPr>
            <a:spLocks noGrp="1"/>
          </p:cNvSpPr>
          <p:nvPr>
            <p:ph type="sldNum" sz="quarter" idx="10"/>
          </p:nvPr>
        </p:nvSpPr>
        <p:spPr bwMode="auto">
          <a:noFill/>
          <a:ln>
            <a:miter lim="800000"/>
            <a:headEnd/>
            <a:tailEnd/>
          </a:ln>
        </p:spPr>
        <p:txBody>
          <a:bodyPr/>
          <a:lstStyle/>
          <a:p>
            <a:fld id="{2FC58DBF-DA1E-4D54-BB66-E487377A9895}" type="slidenum">
              <a:rPr lang="en-GB" smtClean="0"/>
              <a:pPr/>
              <a:t>1</a:t>
            </a:fld>
            <a:endParaRPr lang="en-GB"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p:txBody>
          <a:bodyPr/>
          <a:lstStyle/>
          <a:p>
            <a:r>
              <a:rPr lang="en-GB" sz="2200" dirty="0" smtClean="0"/>
              <a:t>Next steps</a:t>
            </a:r>
          </a:p>
        </p:txBody>
      </p:sp>
      <p:sp>
        <p:nvSpPr>
          <p:cNvPr id="21507" name="Rectangle 3"/>
          <p:cNvSpPr>
            <a:spLocks noGrp="1"/>
          </p:cNvSpPr>
          <p:nvPr>
            <p:ph idx="1"/>
          </p:nvPr>
        </p:nvSpPr>
        <p:spPr>
          <a:xfrm>
            <a:off x="433388" y="1046163"/>
            <a:ext cx="9123362" cy="5219700"/>
          </a:xfrm>
        </p:spPr>
        <p:txBody>
          <a:bodyPr/>
          <a:lstStyle/>
          <a:p>
            <a:pPr marL="304800" lvl="1" indent="-303213">
              <a:spcAft>
                <a:spcPct val="25000"/>
              </a:spcAft>
            </a:pPr>
            <a:r>
              <a:rPr lang="en-GB" sz="1800" b="1" dirty="0" smtClean="0">
                <a:solidFill>
                  <a:schemeClr val="accent1"/>
                </a:solidFill>
              </a:rPr>
              <a:t>Minor matters carried forward from March – IASB and FASB</a:t>
            </a:r>
          </a:p>
          <a:p>
            <a:pPr marL="488950" lvl="2" indent="-303213">
              <a:spcAft>
                <a:spcPct val="25000"/>
              </a:spcAft>
            </a:pPr>
            <a:r>
              <a:rPr lang="en-GB" sz="1800" dirty="0" smtClean="0">
                <a:solidFill>
                  <a:schemeClr val="accent1"/>
                </a:solidFill>
              </a:rPr>
              <a:t>Unit of account </a:t>
            </a:r>
            <a:r>
              <a:rPr lang="en-US" sz="1800" dirty="0" smtClean="0">
                <a:solidFill>
                  <a:schemeClr val="accent1"/>
                </a:solidFill>
              </a:rPr>
              <a:t>–</a:t>
            </a:r>
            <a:r>
              <a:rPr lang="en-GB" sz="1800" dirty="0" smtClean="0">
                <a:solidFill>
                  <a:schemeClr val="accent1"/>
                </a:solidFill>
              </a:rPr>
              <a:t> FASB and IASB Staff to ensure convergence on principle even if diff</a:t>
            </a:r>
            <a:r>
              <a:rPr lang="en-US" sz="1800" dirty="0" smtClean="0">
                <a:solidFill>
                  <a:schemeClr val="accent1"/>
                </a:solidFill>
              </a:rPr>
              <a:t>e</a:t>
            </a:r>
            <a:r>
              <a:rPr lang="en-GB" sz="1800" dirty="0" smtClean="0">
                <a:solidFill>
                  <a:schemeClr val="accent1"/>
                </a:solidFill>
              </a:rPr>
              <a:t>rent wording</a:t>
            </a:r>
          </a:p>
          <a:p>
            <a:pPr marL="488950" lvl="2" indent="-303213">
              <a:spcAft>
                <a:spcPct val="25000"/>
              </a:spcAft>
            </a:pPr>
            <a:r>
              <a:rPr lang="en-GB" sz="1800" dirty="0" smtClean="0">
                <a:solidFill>
                  <a:schemeClr val="accent1"/>
                </a:solidFill>
              </a:rPr>
              <a:t>Disaggregation of investment components </a:t>
            </a:r>
            <a:r>
              <a:rPr lang="en-US" sz="1800" dirty="0" smtClean="0">
                <a:solidFill>
                  <a:schemeClr val="accent1"/>
                </a:solidFill>
              </a:rPr>
              <a:t>–</a:t>
            </a:r>
            <a:r>
              <a:rPr lang="en-GB" sz="1800" dirty="0" smtClean="0">
                <a:solidFill>
                  <a:schemeClr val="accent1"/>
                </a:solidFill>
              </a:rPr>
              <a:t> Staff to do more work around alternative C+, to unbundle distinct components first</a:t>
            </a:r>
          </a:p>
          <a:p>
            <a:pPr marL="488950" lvl="2" indent="-303213">
              <a:spcAft>
                <a:spcPct val="25000"/>
              </a:spcAft>
            </a:pPr>
            <a:r>
              <a:rPr lang="en-GB" sz="1800" dirty="0" smtClean="0">
                <a:solidFill>
                  <a:schemeClr val="accent1"/>
                </a:solidFill>
              </a:rPr>
              <a:t>No separation of investment components on the Balance Sheet </a:t>
            </a:r>
            <a:r>
              <a:rPr lang="en-US" sz="1800" dirty="0" smtClean="0">
                <a:solidFill>
                  <a:schemeClr val="accent1"/>
                </a:solidFill>
              </a:rPr>
              <a:t>–</a:t>
            </a:r>
            <a:r>
              <a:rPr lang="en-GB" sz="1800" dirty="0" smtClean="0">
                <a:solidFill>
                  <a:schemeClr val="accent1"/>
                </a:solidFill>
              </a:rPr>
              <a:t> to permit or require</a:t>
            </a:r>
          </a:p>
          <a:p>
            <a:pPr marL="304800" lvl="1" indent="-303213">
              <a:spcAft>
                <a:spcPct val="25000"/>
              </a:spcAft>
            </a:pPr>
            <a:r>
              <a:rPr lang="en-GB" sz="1800" b="1" dirty="0" smtClean="0">
                <a:solidFill>
                  <a:schemeClr val="accent1"/>
                </a:solidFill>
              </a:rPr>
              <a:t>Matters carried forward from March – IASB</a:t>
            </a:r>
          </a:p>
          <a:p>
            <a:pPr marL="488950" lvl="2" indent="-303213">
              <a:spcAft>
                <a:spcPct val="25000"/>
              </a:spcAft>
            </a:pPr>
            <a:r>
              <a:rPr lang="en-GB" sz="1800" dirty="0" smtClean="0">
                <a:solidFill>
                  <a:schemeClr val="accent1"/>
                </a:solidFill>
              </a:rPr>
              <a:t>Staff to develop a detailed paper around use of OCI / financial instruments accounting</a:t>
            </a:r>
          </a:p>
          <a:p>
            <a:pPr marL="304800" lvl="1" indent="-303213">
              <a:spcBef>
                <a:spcPts val="600"/>
              </a:spcBef>
              <a:spcAft>
                <a:spcPct val="25000"/>
              </a:spcAft>
            </a:pPr>
            <a:r>
              <a:rPr lang="en-GB" sz="1800" b="1" dirty="0" smtClean="0">
                <a:solidFill>
                  <a:schemeClr val="accent1"/>
                </a:solidFill>
              </a:rPr>
              <a:t>Matters carried forward from March – FASB</a:t>
            </a:r>
          </a:p>
          <a:p>
            <a:pPr marL="488950" lvl="2" indent="-303213">
              <a:spcAft>
                <a:spcPct val="25000"/>
              </a:spcAft>
            </a:pPr>
            <a:r>
              <a:rPr lang="en-GB" sz="1800" dirty="0" smtClean="0">
                <a:solidFill>
                  <a:schemeClr val="accent1"/>
                </a:solidFill>
              </a:rPr>
              <a:t>FASB to have another meeting on measurement of investment components excluded from presentation in comprehensive income</a:t>
            </a:r>
          </a:p>
          <a:p>
            <a:pPr marL="304800" lvl="1" indent="-303213">
              <a:spcBef>
                <a:spcPts val="600"/>
              </a:spcBef>
              <a:spcAft>
                <a:spcPct val="25000"/>
              </a:spcAft>
              <a:buNone/>
            </a:pPr>
            <a:endParaRPr lang="en-GB" sz="1800" b="1" dirty="0" smtClean="0">
              <a:solidFill>
                <a:schemeClr val="accent1"/>
              </a:solidFill>
            </a:endParaRPr>
          </a:p>
          <a:p>
            <a:pPr marL="304800" lvl="1" indent="-303213">
              <a:spcAft>
                <a:spcPct val="25000"/>
              </a:spcAft>
            </a:pPr>
            <a:endParaRPr lang="en-GB" sz="1800" dirty="0" smtClean="0">
              <a:solidFill>
                <a:schemeClr val="accent1"/>
              </a:solidFill>
            </a:endParaRPr>
          </a:p>
        </p:txBody>
      </p:sp>
      <p:sp>
        <p:nvSpPr>
          <p:cNvPr id="21508" name="Slide Number Placeholder 4"/>
          <p:cNvSpPr>
            <a:spLocks noGrp="1"/>
          </p:cNvSpPr>
          <p:nvPr>
            <p:ph type="sldNum" sz="quarter" idx="10"/>
          </p:nvPr>
        </p:nvSpPr>
        <p:spPr bwMode="auto">
          <a:noFill/>
          <a:ln>
            <a:miter lim="800000"/>
            <a:headEnd/>
            <a:tailEnd/>
          </a:ln>
        </p:spPr>
        <p:txBody>
          <a:bodyPr/>
          <a:lstStyle/>
          <a:p>
            <a:fld id="{3BDA29A5-75FB-4E92-BC2A-6759693B9020}" type="slidenum">
              <a:rPr lang="en-GB" smtClean="0"/>
              <a:pPr/>
              <a:t>19</a:t>
            </a:fld>
            <a:endParaRPr lang="en-GB" dirty="0" smtClean="0"/>
          </a:p>
        </p:txBody>
      </p:sp>
      <p:sp>
        <p:nvSpPr>
          <p:cNvPr id="7" name="Footer Placeholder 10"/>
          <p:cNvSpPr>
            <a:spLocks noGrp="1"/>
          </p:cNvSpPr>
          <p:nvPr>
            <p:ph type="ftr" sz="quarter" idx="11"/>
          </p:nvPr>
        </p:nvSpPr>
        <p:spPr bwMode="auto">
          <a:xfrm>
            <a:off x="836613" y="6554788"/>
            <a:ext cx="4676775" cy="142875"/>
          </a:xfrm>
          <a:noFill/>
          <a:ln>
            <a:miter lim="800000"/>
            <a:headEnd/>
            <a:tailEnd/>
          </a:ln>
        </p:spPr>
        <p:txBody>
          <a:bodyPr/>
          <a:lstStyle/>
          <a:p>
            <a:pPr defTabSz="955675"/>
            <a:r>
              <a:rPr lang="en-GB" dirty="0" smtClean="0"/>
              <a:t>IFRS 4 Phase II - Webcast (March 2012)</a:t>
            </a:r>
            <a:endParaRPr lang="en-US" dirty="0"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p:txBody>
          <a:bodyPr/>
          <a:lstStyle/>
          <a:p>
            <a:r>
              <a:rPr lang="en-GB" sz="2200" dirty="0" smtClean="0"/>
              <a:t>Next steps and timetable</a:t>
            </a:r>
          </a:p>
        </p:txBody>
      </p:sp>
      <p:sp>
        <p:nvSpPr>
          <p:cNvPr id="21507" name="Rectangle 3"/>
          <p:cNvSpPr>
            <a:spLocks noGrp="1"/>
          </p:cNvSpPr>
          <p:nvPr>
            <p:ph idx="1"/>
          </p:nvPr>
        </p:nvSpPr>
        <p:spPr>
          <a:xfrm>
            <a:off x="433388" y="1008063"/>
            <a:ext cx="9123362" cy="5219700"/>
          </a:xfrm>
        </p:spPr>
        <p:txBody>
          <a:bodyPr/>
          <a:lstStyle/>
          <a:p>
            <a:pPr marL="304800" lvl="1" indent="-303213">
              <a:spcAft>
                <a:spcPct val="25000"/>
              </a:spcAft>
            </a:pPr>
            <a:r>
              <a:rPr lang="en-GB" sz="1800" dirty="0" smtClean="0">
                <a:solidFill>
                  <a:schemeClr val="accent1"/>
                </a:solidFill>
              </a:rPr>
              <a:t>Next joint meeting on insurance expected in week of 16-21 April with new education sessions likely to be held in the prior week</a:t>
            </a:r>
          </a:p>
          <a:p>
            <a:pPr marL="304800" lvl="1" indent="-303213">
              <a:spcBef>
                <a:spcPts val="600"/>
              </a:spcBef>
              <a:spcAft>
                <a:spcPct val="25000"/>
              </a:spcAft>
            </a:pPr>
            <a:r>
              <a:rPr lang="en-GB" sz="1800" dirty="0" smtClean="0">
                <a:solidFill>
                  <a:schemeClr val="accent1"/>
                </a:solidFill>
              </a:rPr>
              <a:t>Major  topics that remain to be deliberated:</a:t>
            </a:r>
          </a:p>
          <a:p>
            <a:pPr marL="488950" lvl="2" indent="-303213">
              <a:spcAft>
                <a:spcPct val="25000"/>
              </a:spcAft>
            </a:pPr>
            <a:r>
              <a:rPr lang="en-GB" sz="1800" dirty="0" smtClean="0">
                <a:solidFill>
                  <a:schemeClr val="accent1"/>
                </a:solidFill>
              </a:rPr>
              <a:t>Unlocking of residual margin / subsequent measurement of single margin</a:t>
            </a:r>
          </a:p>
          <a:p>
            <a:pPr marL="488950" lvl="2" indent="-303213">
              <a:spcAft>
                <a:spcPct val="25000"/>
              </a:spcAft>
            </a:pPr>
            <a:r>
              <a:rPr lang="en-GB" sz="1800" dirty="0" smtClean="0">
                <a:solidFill>
                  <a:schemeClr val="accent1"/>
                </a:solidFill>
              </a:rPr>
              <a:t>Presentation of premiums in the income statement</a:t>
            </a:r>
          </a:p>
          <a:p>
            <a:pPr marL="488950" lvl="2" indent="-303213">
              <a:spcAft>
                <a:spcPct val="25000"/>
              </a:spcAft>
            </a:pPr>
            <a:r>
              <a:rPr lang="en-GB" sz="1800" dirty="0" smtClean="0">
                <a:solidFill>
                  <a:schemeClr val="accent1"/>
                </a:solidFill>
              </a:rPr>
              <a:t>Reinsurance – cedant’s accounting</a:t>
            </a:r>
          </a:p>
          <a:p>
            <a:pPr marL="488950" lvl="2" indent="-303213">
              <a:spcAft>
                <a:spcPct val="25000"/>
              </a:spcAft>
            </a:pPr>
            <a:r>
              <a:rPr lang="en-GB" sz="1800" dirty="0" smtClean="0">
                <a:solidFill>
                  <a:schemeClr val="accent1"/>
                </a:solidFill>
              </a:rPr>
              <a:t>Transition and effective date</a:t>
            </a:r>
          </a:p>
          <a:p>
            <a:pPr marL="488950" lvl="2" indent="-303213">
              <a:spcAft>
                <a:spcPct val="25000"/>
              </a:spcAft>
            </a:pPr>
            <a:r>
              <a:rPr lang="en-GB" sz="1800" dirty="0" smtClean="0">
                <a:solidFill>
                  <a:schemeClr val="accent1"/>
                </a:solidFill>
              </a:rPr>
              <a:t>Financial assets held to back insurance contracts – redeliberation on IFRS 9 classification and measurement </a:t>
            </a:r>
          </a:p>
          <a:p>
            <a:pPr marL="304800" lvl="1" indent="-303213">
              <a:spcBef>
                <a:spcPts val="600"/>
              </a:spcBef>
              <a:spcAft>
                <a:spcPct val="25000"/>
              </a:spcAft>
            </a:pPr>
            <a:r>
              <a:rPr lang="en-GB" sz="1800" dirty="0" smtClean="0">
                <a:solidFill>
                  <a:schemeClr val="accent1"/>
                </a:solidFill>
              </a:rPr>
              <a:t>Publication of next due process document is currently delayed to Q3-Q4 2012 (both IASB and FASB)</a:t>
            </a:r>
          </a:p>
          <a:p>
            <a:pPr marL="488950" lvl="2" indent="-303213">
              <a:spcAft>
                <a:spcPct val="25000"/>
              </a:spcAft>
            </a:pPr>
            <a:r>
              <a:rPr lang="en-GB" sz="1800" dirty="0" smtClean="0">
                <a:solidFill>
                  <a:schemeClr val="accent1"/>
                </a:solidFill>
              </a:rPr>
              <a:t>Decision awaited on status of next IASB due process document</a:t>
            </a:r>
          </a:p>
          <a:p>
            <a:pPr marL="304800" lvl="1" indent="-303213">
              <a:spcBef>
                <a:spcPts val="600"/>
              </a:spcBef>
              <a:spcAft>
                <a:spcPct val="25000"/>
              </a:spcAft>
            </a:pPr>
            <a:r>
              <a:rPr lang="en-GB" sz="1800" dirty="0" smtClean="0">
                <a:solidFill>
                  <a:schemeClr val="accent1"/>
                </a:solidFill>
              </a:rPr>
              <a:t>Final accounting standards should be released by the end of 2013</a:t>
            </a:r>
            <a:endParaRPr lang="en-GB" sz="1800" b="1" dirty="0" smtClean="0">
              <a:solidFill>
                <a:srgbClr val="FF0000"/>
              </a:solidFill>
            </a:endParaRPr>
          </a:p>
        </p:txBody>
      </p:sp>
      <p:sp>
        <p:nvSpPr>
          <p:cNvPr id="21508" name="Slide Number Placeholder 4"/>
          <p:cNvSpPr>
            <a:spLocks noGrp="1"/>
          </p:cNvSpPr>
          <p:nvPr>
            <p:ph type="sldNum" sz="quarter" idx="10"/>
          </p:nvPr>
        </p:nvSpPr>
        <p:spPr bwMode="auto">
          <a:noFill/>
          <a:ln>
            <a:miter lim="800000"/>
            <a:headEnd/>
            <a:tailEnd/>
          </a:ln>
        </p:spPr>
        <p:txBody>
          <a:bodyPr/>
          <a:lstStyle/>
          <a:p>
            <a:fld id="{3BDA29A5-75FB-4E92-BC2A-6759693B9020}" type="slidenum">
              <a:rPr lang="en-GB" smtClean="0"/>
              <a:pPr/>
              <a:t>20</a:t>
            </a:fld>
            <a:endParaRPr lang="en-GB" dirty="0" smtClean="0"/>
          </a:p>
        </p:txBody>
      </p:sp>
      <p:sp>
        <p:nvSpPr>
          <p:cNvPr id="7" name="Footer Placeholder 10"/>
          <p:cNvSpPr>
            <a:spLocks noGrp="1"/>
          </p:cNvSpPr>
          <p:nvPr>
            <p:ph type="ftr" sz="quarter" idx="11"/>
          </p:nvPr>
        </p:nvSpPr>
        <p:spPr bwMode="auto">
          <a:xfrm>
            <a:off x="836613" y="6554788"/>
            <a:ext cx="4676775" cy="142875"/>
          </a:xfrm>
          <a:noFill/>
          <a:ln>
            <a:miter lim="800000"/>
            <a:headEnd/>
            <a:tailEnd/>
          </a:ln>
        </p:spPr>
        <p:txBody>
          <a:bodyPr/>
          <a:lstStyle/>
          <a:p>
            <a:pPr defTabSz="955675"/>
            <a:r>
              <a:rPr lang="en-GB" dirty="0" smtClean="0"/>
              <a:t>IFRS 4 Phase II - Webcast (March 2012)</a:t>
            </a:r>
            <a:endParaRPr lang="en-US" dirty="0"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r>
              <a:rPr lang="en-GB" sz="2200" dirty="0" smtClean="0"/>
              <a:t>Contact details</a:t>
            </a:r>
          </a:p>
        </p:txBody>
      </p:sp>
      <p:sp>
        <p:nvSpPr>
          <p:cNvPr id="22531" name="Content Placeholder 2"/>
          <p:cNvSpPr>
            <a:spLocks noGrp="1"/>
          </p:cNvSpPr>
          <p:nvPr>
            <p:ph idx="1"/>
          </p:nvPr>
        </p:nvSpPr>
        <p:spPr/>
        <p:txBody>
          <a:bodyPr/>
          <a:lstStyle/>
          <a:p>
            <a:pPr marL="0" indent="0"/>
            <a:endParaRPr lang="en-GB" b="1" dirty="0" smtClean="0"/>
          </a:p>
          <a:p>
            <a:pPr marL="0" indent="0"/>
            <a:endParaRPr lang="en-GB" b="1" dirty="0" smtClean="0"/>
          </a:p>
          <a:p>
            <a:pPr marL="0" indent="0"/>
            <a:endParaRPr lang="en-GB" b="1" dirty="0" smtClean="0"/>
          </a:p>
          <a:p>
            <a:pPr marL="0" indent="0"/>
            <a:endParaRPr lang="en-GB" b="1" dirty="0" smtClean="0"/>
          </a:p>
          <a:p>
            <a:pPr marL="0" indent="0"/>
            <a:r>
              <a:rPr lang="en-GB" b="1" dirty="0" smtClean="0"/>
              <a:t>Francesco Nagari</a:t>
            </a:r>
          </a:p>
          <a:p>
            <a:pPr marL="0" indent="0"/>
            <a:r>
              <a:rPr lang="en-GB" dirty="0" smtClean="0"/>
              <a:t>Deloitte Global IFRS Insurance Leader</a:t>
            </a:r>
          </a:p>
          <a:p>
            <a:pPr marL="0" indent="0"/>
            <a:r>
              <a:rPr lang="en-GB" dirty="0" smtClean="0"/>
              <a:t>+44 20 7303 8375</a:t>
            </a:r>
          </a:p>
          <a:p>
            <a:pPr marL="0" indent="0"/>
            <a:r>
              <a:rPr lang="en-GB" dirty="0" smtClean="0">
                <a:hlinkClick r:id="rId3"/>
              </a:rPr>
              <a:t>fnagari@deloitte.co.uk</a:t>
            </a:r>
            <a:endParaRPr lang="en-GB" dirty="0" smtClean="0"/>
          </a:p>
          <a:p>
            <a:pPr marL="0" indent="0"/>
            <a:endParaRPr lang="en-GB" dirty="0" smtClean="0"/>
          </a:p>
          <a:p>
            <a:pPr marL="0" indent="0"/>
            <a:r>
              <a:rPr lang="en-GB" dirty="0" smtClean="0"/>
              <a:t>Link to</a:t>
            </a:r>
            <a:r>
              <a:rPr lang="en-GB" b="1" dirty="0" smtClean="0"/>
              <a:t> Deloitte IFRS Insurance materials:</a:t>
            </a:r>
          </a:p>
          <a:p>
            <a:pPr marL="0" indent="0"/>
            <a:r>
              <a:rPr lang="en-GB" dirty="0" smtClean="0">
                <a:hlinkClick r:id="rId4"/>
              </a:rPr>
              <a:t>http://www.iasplus.com/agenda/insure2.htm</a:t>
            </a:r>
            <a:r>
              <a:rPr lang="en-GB" dirty="0" smtClean="0"/>
              <a:t> </a:t>
            </a:r>
          </a:p>
          <a:p>
            <a:pPr marL="0" indent="0"/>
            <a:endParaRPr lang="en-GB" dirty="0" smtClean="0"/>
          </a:p>
          <a:p>
            <a:pPr marL="0" indent="0"/>
            <a:r>
              <a:rPr lang="en-GB" dirty="0" smtClean="0"/>
              <a:t>Insurance Centre of Excellence:</a:t>
            </a:r>
          </a:p>
          <a:p>
            <a:pPr marL="0" indent="0"/>
            <a:r>
              <a:rPr lang="en-GB" dirty="0" smtClean="0">
                <a:hlinkClick r:id="rId5"/>
              </a:rPr>
              <a:t>insurancecentreofexc@deloitte.co.uk</a:t>
            </a:r>
            <a:endParaRPr lang="en-GB" dirty="0" smtClean="0"/>
          </a:p>
        </p:txBody>
      </p:sp>
      <p:sp>
        <p:nvSpPr>
          <p:cNvPr id="22532" name="Slide Number Placeholder 3"/>
          <p:cNvSpPr>
            <a:spLocks noGrp="1"/>
          </p:cNvSpPr>
          <p:nvPr>
            <p:ph type="sldNum" sz="quarter" idx="10"/>
          </p:nvPr>
        </p:nvSpPr>
        <p:spPr bwMode="auto">
          <a:noFill/>
          <a:ln>
            <a:miter lim="800000"/>
            <a:headEnd/>
            <a:tailEnd/>
          </a:ln>
        </p:spPr>
        <p:txBody>
          <a:bodyPr/>
          <a:lstStyle/>
          <a:p>
            <a:fld id="{6E97A196-2DF6-424B-8AE5-F56336BCCB9B}" type="slidenum">
              <a:rPr lang="en-GB" smtClean="0"/>
              <a:pPr/>
              <a:t>21</a:t>
            </a:fld>
            <a:endParaRPr lang="en-GB" dirty="0" smtClean="0"/>
          </a:p>
        </p:txBody>
      </p:sp>
      <p:pic>
        <p:nvPicPr>
          <p:cNvPr id="22534" name="Picture 4" descr="UK_FS_InsAccNewsletter6_236"/>
          <p:cNvPicPr>
            <a:picLocks noChangeAspect="1" noChangeArrowheads="1"/>
          </p:cNvPicPr>
          <p:nvPr/>
        </p:nvPicPr>
        <p:blipFill>
          <a:blip r:embed="rId6" cstate="print"/>
          <a:srcRect/>
          <a:stretch>
            <a:fillRect/>
          </a:stretch>
        </p:blipFill>
        <p:spPr bwMode="auto">
          <a:xfrm>
            <a:off x="7121525" y="1608138"/>
            <a:ext cx="1954213" cy="2778125"/>
          </a:xfrm>
          <a:prstGeom prst="rect">
            <a:avLst/>
          </a:prstGeom>
          <a:noFill/>
          <a:ln w="9525">
            <a:noFill/>
            <a:miter lim="800000"/>
            <a:headEnd/>
            <a:tailEnd/>
          </a:ln>
        </p:spPr>
      </p:pic>
      <p:sp>
        <p:nvSpPr>
          <p:cNvPr id="7" name="Footer Placeholder 10"/>
          <p:cNvSpPr>
            <a:spLocks noGrp="1"/>
          </p:cNvSpPr>
          <p:nvPr>
            <p:ph type="ftr" sz="quarter" idx="11"/>
          </p:nvPr>
        </p:nvSpPr>
        <p:spPr bwMode="auto">
          <a:xfrm>
            <a:off x="836613" y="6554788"/>
            <a:ext cx="4676775" cy="142875"/>
          </a:xfrm>
          <a:noFill/>
          <a:ln>
            <a:miter lim="800000"/>
            <a:headEnd/>
            <a:tailEnd/>
          </a:ln>
        </p:spPr>
        <p:txBody>
          <a:bodyPr/>
          <a:lstStyle/>
          <a:p>
            <a:pPr defTabSz="955675"/>
            <a:r>
              <a:rPr lang="en-GB" dirty="0" smtClean="0"/>
              <a:t>IFRS 4 Phase II - Webcast (March 2012)</a:t>
            </a:r>
            <a:endParaRPr lang="en-US" dirty="0"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3554" name="Rectangle 4"/>
          <p:cNvSpPr>
            <a:spLocks/>
          </p:cNvSpPr>
          <p:nvPr/>
        </p:nvSpPr>
        <p:spPr bwMode="auto">
          <a:xfrm>
            <a:off x="442913" y="4205288"/>
            <a:ext cx="3543300" cy="1187450"/>
          </a:xfrm>
          <a:prstGeom prst="rect">
            <a:avLst/>
          </a:prstGeom>
          <a:noFill/>
          <a:ln w="9525">
            <a:noFill/>
            <a:miter lim="800000"/>
            <a:headEnd/>
            <a:tailEnd/>
          </a:ln>
        </p:spPr>
        <p:txBody>
          <a:bodyPr lIns="0" tIns="0" rIns="0" bIns="0"/>
          <a:lstStyle/>
          <a:p>
            <a:pPr defTabSz="955675">
              <a:spcAft>
                <a:spcPts val="1575"/>
              </a:spcAft>
              <a:buClr>
                <a:schemeClr val="tx1"/>
              </a:buClr>
              <a:buSzPct val="80000"/>
            </a:pPr>
            <a:r>
              <a:rPr lang="en-GB" sz="900" dirty="0">
                <a:solidFill>
                  <a:schemeClr val="tx2"/>
                </a:solidFill>
              </a:rPr>
              <a:t>This document is confidential and prepared solely for your information. Therefore you should not, without our prior written consent, refer to or use our name or this document for any other purpose, disclose them or refer to them in any prospectus or other document, or make them available or communicate them to any other party. No other party is entitled to rely on our document for any purpose whatsoever and thus we accept no liability to any other party who is shown or gains access to this document.</a:t>
            </a:r>
          </a:p>
        </p:txBody>
      </p:sp>
      <p:sp>
        <p:nvSpPr>
          <p:cNvPr id="23555" name="Rectangle 5"/>
          <p:cNvSpPr>
            <a:spLocks/>
          </p:cNvSpPr>
          <p:nvPr/>
        </p:nvSpPr>
        <p:spPr bwMode="auto">
          <a:xfrm>
            <a:off x="4251325" y="4205288"/>
            <a:ext cx="3544888" cy="1187450"/>
          </a:xfrm>
          <a:prstGeom prst="rect">
            <a:avLst/>
          </a:prstGeom>
          <a:noFill/>
          <a:ln w="9525">
            <a:noFill/>
            <a:miter lim="800000"/>
            <a:headEnd/>
            <a:tailEnd/>
          </a:ln>
        </p:spPr>
        <p:txBody>
          <a:bodyPr lIns="0" tIns="0" rIns="0" bIns="0"/>
          <a:lstStyle/>
          <a:p>
            <a:pPr defTabSz="955675">
              <a:spcAft>
                <a:spcPts val="1600"/>
              </a:spcAft>
            </a:pPr>
            <a:r>
              <a:rPr lang="en-GB" sz="900" dirty="0">
                <a:solidFill>
                  <a:schemeClr val="tx2"/>
                </a:solidFill>
              </a:rPr>
              <a:t>Deloitte LLP is a limited liability partnership registered in England and Wales with registered number OC303675 and its registered office at 2 New Street Square, London EC4A 3BZ, United Kingdom. Deloitte LLP is the United Kingdom member firm of Deloitte Touche Tohmatsu ('DTT'), a Swiss Verein, whose member firms are legally separate and independent entities. Please see www.deloitte.co.uk\about for a detailed description of the legal structure of DTT and its member firms.</a:t>
            </a:r>
          </a:p>
        </p:txBody>
      </p:sp>
      <p:sp>
        <p:nvSpPr>
          <p:cNvPr id="23556" name="Rectangle 5"/>
          <p:cNvSpPr>
            <a:spLocks noChangeArrowheads="1"/>
          </p:cNvSpPr>
          <p:nvPr/>
        </p:nvSpPr>
        <p:spPr bwMode="auto">
          <a:xfrm>
            <a:off x="6931025" y="6554788"/>
            <a:ext cx="2506663" cy="142875"/>
          </a:xfrm>
          <a:prstGeom prst="rect">
            <a:avLst/>
          </a:prstGeom>
          <a:noFill/>
          <a:ln w="25400" algn="ctr">
            <a:noFill/>
            <a:miter lim="800000"/>
            <a:headEnd/>
            <a:tailEnd/>
          </a:ln>
        </p:spPr>
        <p:txBody>
          <a:bodyPr lIns="0" tIns="0" rIns="0" bIns="0"/>
          <a:lstStyle/>
          <a:p>
            <a:pPr algn="r" defTabSz="955675">
              <a:lnSpc>
                <a:spcPts val="1125"/>
              </a:lnSpc>
            </a:pPr>
            <a:r>
              <a:rPr lang="en-GB" sz="800" dirty="0">
                <a:solidFill>
                  <a:schemeClr val="tx2"/>
                </a:solidFill>
              </a:rPr>
              <a:t>© 2012 Deloitte LLP. Private and confidential</a:t>
            </a:r>
          </a:p>
        </p:txBody>
      </p:sp>
      <p:pic>
        <p:nvPicPr>
          <p:cNvPr id="23557" name="Picture 19" descr="DEL_PRI_RGB"/>
          <p:cNvPicPr>
            <a:picLocks noChangeAspect="1" noChangeArrowheads="1"/>
          </p:cNvPicPr>
          <p:nvPr/>
        </p:nvPicPr>
        <p:blipFill>
          <a:blip r:embed="rId3" cstate="print"/>
          <a:srcRect l="11237" t="27428" r="9845" b="25551"/>
          <a:stretch>
            <a:fillRect/>
          </a:stretch>
        </p:blipFill>
        <p:spPr bwMode="auto">
          <a:xfrm>
            <a:off x="379413" y="2963863"/>
            <a:ext cx="3795712" cy="896937"/>
          </a:xfrm>
          <a:prstGeom prst="rect">
            <a:avLst/>
          </a:prstGeom>
          <a:noFill/>
          <a:ln w="9525">
            <a:noFill/>
            <a:miter lim="800000"/>
            <a:headEnd/>
            <a:tailEnd/>
          </a:ln>
        </p:spPr>
      </p:pic>
      <p:sp>
        <p:nvSpPr>
          <p:cNvPr id="23558" name="Slide Number Placeholder 6"/>
          <p:cNvSpPr>
            <a:spLocks noGrp="1"/>
          </p:cNvSpPr>
          <p:nvPr>
            <p:ph type="sldNum" sz="quarter" idx="10"/>
          </p:nvPr>
        </p:nvSpPr>
        <p:spPr bwMode="auto">
          <a:noFill/>
          <a:ln>
            <a:miter lim="800000"/>
            <a:headEnd/>
            <a:tailEnd/>
          </a:ln>
        </p:spPr>
        <p:txBody>
          <a:bodyPr/>
          <a:lstStyle/>
          <a:p>
            <a:fld id="{6C00F00C-F11E-40CE-9EC3-F13EABB700F8}" type="slidenum">
              <a:rPr lang="en-GB" smtClean="0"/>
              <a:pPr/>
              <a:t>22</a:t>
            </a:fld>
            <a:endParaRPr lang="en-GB" dirty="0" smtClean="0"/>
          </a:p>
        </p:txBody>
      </p:sp>
      <p:sp>
        <p:nvSpPr>
          <p:cNvPr id="8" name="Footer Placeholder 10"/>
          <p:cNvSpPr>
            <a:spLocks noGrp="1"/>
          </p:cNvSpPr>
          <p:nvPr>
            <p:ph type="ftr" sz="quarter" idx="11"/>
          </p:nvPr>
        </p:nvSpPr>
        <p:spPr bwMode="auto">
          <a:xfrm>
            <a:off x="836613" y="6554788"/>
            <a:ext cx="4676775" cy="142875"/>
          </a:xfrm>
          <a:noFill/>
          <a:ln>
            <a:miter lim="800000"/>
            <a:headEnd/>
            <a:tailEnd/>
          </a:ln>
        </p:spPr>
        <p:txBody>
          <a:bodyPr/>
          <a:lstStyle/>
          <a:p>
            <a:pPr defTabSz="955675"/>
            <a:r>
              <a:rPr lang="en-GB" dirty="0" smtClean="0"/>
              <a:t>IFRS 4 Phase II - Webcast (March 2012)</a:t>
            </a:r>
            <a:endParaRPr lang="en-US"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p:txBody>
          <a:bodyPr/>
          <a:lstStyle/>
          <a:p>
            <a:r>
              <a:rPr lang="en-GB" sz="2200" dirty="0" smtClean="0"/>
              <a:t>Highlights from </a:t>
            </a:r>
            <a:r>
              <a:rPr lang="en-GB" sz="2400" dirty="0" smtClean="0"/>
              <a:t>joint IASB/FASB meeting 21 March</a:t>
            </a:r>
            <a:endParaRPr lang="en-GB" sz="2200" dirty="0" smtClean="0"/>
          </a:p>
        </p:txBody>
      </p:sp>
      <p:sp>
        <p:nvSpPr>
          <p:cNvPr id="14339" name="Rectangle 3"/>
          <p:cNvSpPr>
            <a:spLocks noGrp="1"/>
          </p:cNvSpPr>
          <p:nvPr>
            <p:ph idx="1"/>
          </p:nvPr>
        </p:nvSpPr>
        <p:spPr>
          <a:xfrm>
            <a:off x="587375" y="1020763"/>
            <a:ext cx="9123363" cy="5219700"/>
          </a:xfrm>
        </p:spPr>
        <p:txBody>
          <a:bodyPr/>
          <a:lstStyle/>
          <a:p>
            <a:pPr marL="488950" lvl="2" indent="-303213">
              <a:spcAft>
                <a:spcPct val="25000"/>
              </a:spcAft>
              <a:buNone/>
              <a:defRPr/>
            </a:pPr>
            <a:r>
              <a:rPr lang="en-GB" sz="1800" b="1" dirty="0" smtClean="0"/>
              <a:t>Unit of Account</a:t>
            </a:r>
          </a:p>
          <a:p>
            <a:pPr marL="488950" lvl="2" indent="-303213">
              <a:spcAft>
                <a:spcPct val="25000"/>
              </a:spcAft>
              <a:defRPr/>
            </a:pPr>
            <a:r>
              <a:rPr lang="en-GB" sz="1800" dirty="0" smtClean="0"/>
              <a:t>Similar portfolio definitions approved for risk adjustment, residual and single margin. The Staff will work on the wording to ensure that  the same objective is achieved </a:t>
            </a:r>
          </a:p>
          <a:p>
            <a:pPr marL="488950" lvl="2" indent="-303213">
              <a:spcAft>
                <a:spcPct val="25000"/>
              </a:spcAft>
              <a:buNone/>
              <a:defRPr/>
            </a:pPr>
            <a:r>
              <a:rPr lang="en-GB" sz="1800" b="1" dirty="0" smtClean="0"/>
              <a:t>Investment Components – Identification for disaggregation</a:t>
            </a:r>
            <a:endParaRPr lang="en-GB" sz="1800" dirty="0" smtClean="0"/>
          </a:p>
          <a:p>
            <a:pPr marL="488950" lvl="2" indent="-303213">
              <a:spcAft>
                <a:spcPct val="25000"/>
              </a:spcAft>
              <a:defRPr/>
            </a:pPr>
            <a:r>
              <a:rPr lang="en-GB" sz="1800" dirty="0" smtClean="0"/>
              <a:t>Both Boards agreed to define investment components as amounts payable regardless of insured event occurring</a:t>
            </a:r>
          </a:p>
          <a:p>
            <a:pPr marL="488950" lvl="2" indent="-303213">
              <a:spcAft>
                <a:spcPct val="25000"/>
              </a:spcAft>
              <a:defRPr/>
            </a:pPr>
            <a:r>
              <a:rPr lang="en-GB" sz="1800" dirty="0" smtClean="0"/>
              <a:t>This concept will be </a:t>
            </a:r>
            <a:r>
              <a:rPr lang="en-GB" sz="1800" dirty="0" smtClean="0"/>
              <a:t>used </a:t>
            </a:r>
            <a:r>
              <a:rPr lang="en-GB" sz="1800" dirty="0" smtClean="0"/>
              <a:t>for presentation only.</a:t>
            </a:r>
          </a:p>
          <a:p>
            <a:pPr marL="488950" lvl="2" indent="-303213">
              <a:spcAft>
                <a:spcPct val="25000"/>
              </a:spcAft>
              <a:buNone/>
              <a:defRPr/>
            </a:pPr>
            <a:r>
              <a:rPr lang="en-GB" sz="1800" b="1" dirty="0" smtClean="0"/>
              <a:t>Investment Components – Measurement and presentation in the SOCI</a:t>
            </a:r>
          </a:p>
          <a:p>
            <a:pPr marL="488950" lvl="2" indent="-303213">
              <a:spcAft>
                <a:spcPct val="25000"/>
              </a:spcAft>
              <a:defRPr/>
            </a:pPr>
            <a:r>
              <a:rPr lang="en-GB" sz="1800" dirty="0" smtClean="0"/>
              <a:t> IASB voted to exclude investment components from aggregate premium in comprehensive income. FASB asked for a follow-up session prior to their vote.</a:t>
            </a:r>
          </a:p>
          <a:p>
            <a:pPr marL="488950" lvl="2" indent="-303213">
              <a:spcAft>
                <a:spcPct val="25000"/>
              </a:spcAft>
              <a:buNone/>
              <a:defRPr/>
            </a:pPr>
            <a:r>
              <a:rPr lang="en-GB" sz="1800" b="1" dirty="0" smtClean="0"/>
              <a:t>Investment Components – Presentation in the statement of financial position</a:t>
            </a:r>
          </a:p>
          <a:p>
            <a:pPr marL="488950" lvl="2" indent="-303213">
              <a:spcAft>
                <a:spcPct val="25000"/>
              </a:spcAft>
              <a:defRPr/>
            </a:pPr>
            <a:r>
              <a:rPr lang="en-GB" sz="1800" dirty="0" smtClean="0"/>
              <a:t>Both Boards agreed to not disaggregate investment components on the balance sheet provided adequate disclosures were made in the notes</a:t>
            </a:r>
          </a:p>
        </p:txBody>
      </p:sp>
      <p:sp>
        <p:nvSpPr>
          <p:cNvPr id="6149" name="Slide Number Placeholder 4"/>
          <p:cNvSpPr>
            <a:spLocks noGrp="1"/>
          </p:cNvSpPr>
          <p:nvPr>
            <p:ph type="sldNum" sz="quarter" idx="10"/>
          </p:nvPr>
        </p:nvSpPr>
        <p:spPr bwMode="auto">
          <a:noFill/>
          <a:ln>
            <a:miter lim="800000"/>
            <a:headEnd/>
            <a:tailEnd/>
          </a:ln>
        </p:spPr>
        <p:txBody>
          <a:bodyPr/>
          <a:lstStyle/>
          <a:p>
            <a:fld id="{DD604C90-1A70-49F2-9802-2464204813EA}" type="slidenum">
              <a:rPr lang="en-GB" smtClean="0"/>
              <a:pPr/>
              <a:t>2</a:t>
            </a:fld>
            <a:endParaRPr lang="en-GB" dirty="0" smtClean="0"/>
          </a:p>
        </p:txBody>
      </p:sp>
      <p:sp>
        <p:nvSpPr>
          <p:cNvPr id="6" name="Footer Placeholder 10"/>
          <p:cNvSpPr>
            <a:spLocks noGrp="1"/>
          </p:cNvSpPr>
          <p:nvPr>
            <p:ph type="ftr" sz="quarter" idx="11"/>
          </p:nvPr>
        </p:nvSpPr>
        <p:spPr bwMode="auto">
          <a:xfrm>
            <a:off x="836613" y="6554788"/>
            <a:ext cx="4676775" cy="142875"/>
          </a:xfrm>
          <a:noFill/>
          <a:ln>
            <a:miter lim="800000"/>
            <a:headEnd/>
            <a:tailEnd/>
          </a:ln>
        </p:spPr>
        <p:txBody>
          <a:bodyPr/>
          <a:lstStyle/>
          <a:p>
            <a:pPr defTabSz="955675"/>
            <a:r>
              <a:rPr lang="en-GB" dirty="0" smtClean="0"/>
              <a:t>IFRS 4 Phase II - Webcast (March 2012)</a:t>
            </a:r>
            <a:endParaRPr lang="en-US"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p:txBody>
          <a:bodyPr/>
          <a:lstStyle/>
          <a:p>
            <a:r>
              <a:rPr lang="en-GB" sz="2200" dirty="0" smtClean="0"/>
              <a:t>Highlights – IASB and FASB separate meetings</a:t>
            </a:r>
          </a:p>
        </p:txBody>
      </p:sp>
      <p:sp>
        <p:nvSpPr>
          <p:cNvPr id="14339" name="Rectangle 3"/>
          <p:cNvSpPr>
            <a:spLocks noGrp="1"/>
          </p:cNvSpPr>
          <p:nvPr>
            <p:ph idx="1"/>
          </p:nvPr>
        </p:nvSpPr>
        <p:spPr>
          <a:xfrm>
            <a:off x="549275" y="1001713"/>
            <a:ext cx="9123363" cy="5219700"/>
          </a:xfrm>
        </p:spPr>
        <p:txBody>
          <a:bodyPr/>
          <a:lstStyle/>
          <a:p>
            <a:pPr marL="304800" lvl="1" indent="-303213">
              <a:spcAft>
                <a:spcPct val="25000"/>
              </a:spcAft>
              <a:buNone/>
              <a:defRPr/>
            </a:pPr>
            <a:r>
              <a:rPr lang="en-GB" sz="1800" b="1" dirty="0" smtClean="0"/>
              <a:t>FASB only meeting on 7 March</a:t>
            </a:r>
          </a:p>
          <a:p>
            <a:pPr marL="304800" lvl="1" indent="-303213">
              <a:spcAft>
                <a:spcPct val="25000"/>
              </a:spcAft>
              <a:buNone/>
              <a:defRPr/>
            </a:pPr>
            <a:r>
              <a:rPr lang="en-GB" sz="1800" b="1" dirty="0" smtClean="0"/>
              <a:t>Scope of contracts with discretionary participation features</a:t>
            </a:r>
          </a:p>
          <a:p>
            <a:pPr marL="488950" lvl="2" indent="-303213">
              <a:spcAft>
                <a:spcPct val="25000"/>
              </a:spcAft>
              <a:defRPr/>
            </a:pPr>
            <a:r>
              <a:rPr lang="en-GB" sz="1800" dirty="0" smtClean="0"/>
              <a:t>FASB unanimously supported Staff recommendation to scope out financial instrument with discretionary participation features confirming divergence in this area</a:t>
            </a:r>
          </a:p>
          <a:p>
            <a:pPr marL="304800" lvl="1" indent="-303213">
              <a:spcAft>
                <a:spcPct val="25000"/>
              </a:spcAft>
              <a:buNone/>
              <a:defRPr/>
            </a:pPr>
            <a:endParaRPr lang="en-GB" sz="1800" b="1" dirty="0" smtClean="0"/>
          </a:p>
          <a:p>
            <a:pPr marL="304800" lvl="1" indent="-303213">
              <a:spcAft>
                <a:spcPct val="25000"/>
              </a:spcAft>
              <a:buNone/>
              <a:defRPr/>
            </a:pPr>
            <a:r>
              <a:rPr lang="en-GB" sz="1800" b="1" dirty="0" smtClean="0"/>
              <a:t>IASB only meeting on 20 March</a:t>
            </a:r>
          </a:p>
          <a:p>
            <a:pPr marL="304800" lvl="1" indent="-303213">
              <a:spcAft>
                <a:spcPct val="25000"/>
              </a:spcAft>
              <a:buNone/>
              <a:defRPr/>
            </a:pPr>
            <a:r>
              <a:rPr lang="en-GB" sz="1800" b="1" dirty="0" smtClean="0"/>
              <a:t>Possible use of OCI (education session)</a:t>
            </a:r>
          </a:p>
          <a:p>
            <a:pPr marL="488950" lvl="2" indent="-303213">
              <a:spcAft>
                <a:spcPct val="25000"/>
              </a:spcAft>
              <a:defRPr/>
            </a:pPr>
            <a:r>
              <a:rPr lang="en-GB" sz="1800" dirty="0" smtClean="0"/>
              <a:t>Little support was shown by IASB for an OCI solution in general</a:t>
            </a:r>
          </a:p>
          <a:p>
            <a:pPr marL="488950" lvl="2" indent="-303213">
              <a:spcAft>
                <a:spcPct val="25000"/>
              </a:spcAft>
              <a:defRPr/>
            </a:pPr>
            <a:r>
              <a:rPr lang="en-GB" sz="1800" dirty="0" smtClean="0"/>
              <a:t>A loss recognition test for the OCI solution to accelerate loss recycling to income under certain scenarios was also substantially unsupported</a:t>
            </a:r>
          </a:p>
        </p:txBody>
      </p:sp>
      <p:sp>
        <p:nvSpPr>
          <p:cNvPr id="6149" name="Slide Number Placeholder 4"/>
          <p:cNvSpPr>
            <a:spLocks noGrp="1"/>
          </p:cNvSpPr>
          <p:nvPr>
            <p:ph type="sldNum" sz="quarter" idx="10"/>
          </p:nvPr>
        </p:nvSpPr>
        <p:spPr bwMode="auto">
          <a:noFill/>
          <a:ln>
            <a:miter lim="800000"/>
            <a:headEnd/>
            <a:tailEnd/>
          </a:ln>
        </p:spPr>
        <p:txBody>
          <a:bodyPr/>
          <a:lstStyle/>
          <a:p>
            <a:fld id="{DD604C90-1A70-49F2-9802-2464204813EA}" type="slidenum">
              <a:rPr lang="en-GB" smtClean="0"/>
              <a:pPr/>
              <a:t>3</a:t>
            </a:fld>
            <a:endParaRPr lang="en-GB" dirty="0" smtClean="0"/>
          </a:p>
        </p:txBody>
      </p:sp>
      <p:sp>
        <p:nvSpPr>
          <p:cNvPr id="6" name="Footer Placeholder 10"/>
          <p:cNvSpPr>
            <a:spLocks noGrp="1"/>
          </p:cNvSpPr>
          <p:nvPr>
            <p:ph type="ftr" sz="quarter" idx="11"/>
          </p:nvPr>
        </p:nvSpPr>
        <p:spPr bwMode="auto">
          <a:xfrm>
            <a:off x="836613" y="6554788"/>
            <a:ext cx="4676775" cy="142875"/>
          </a:xfrm>
          <a:noFill/>
          <a:ln>
            <a:miter lim="800000"/>
            <a:headEnd/>
            <a:tailEnd/>
          </a:ln>
        </p:spPr>
        <p:txBody>
          <a:bodyPr/>
          <a:lstStyle/>
          <a:p>
            <a:pPr defTabSz="955675"/>
            <a:r>
              <a:rPr lang="en-GB" dirty="0" smtClean="0"/>
              <a:t>IFRS 4 Phase II - Webcast (March 2012)</a:t>
            </a:r>
            <a:endParaRPr lang="en-US"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2"/>
          <p:cNvSpPr>
            <a:spLocks noGrp="1"/>
          </p:cNvSpPr>
          <p:nvPr>
            <p:ph type="title"/>
          </p:nvPr>
        </p:nvSpPr>
        <p:spPr>
          <a:xfrm>
            <a:off x="442913" y="350838"/>
            <a:ext cx="9123362" cy="944562"/>
          </a:xfrm>
        </p:spPr>
        <p:txBody>
          <a:bodyPr>
            <a:normAutofit/>
          </a:bodyPr>
          <a:lstStyle/>
          <a:p>
            <a:r>
              <a:rPr lang="en-GB" sz="2200" dirty="0" smtClean="0"/>
              <a:t>Details of joint meeting – 21 March</a:t>
            </a:r>
            <a:br>
              <a:rPr lang="en-GB" sz="2200" dirty="0" smtClean="0"/>
            </a:br>
            <a:r>
              <a:rPr lang="en-GB" sz="2200" i="1" dirty="0" smtClean="0"/>
              <a:t>P</a:t>
            </a:r>
            <a:r>
              <a:rPr lang="en-GB" sz="2000" i="1" dirty="0" smtClean="0"/>
              <a:t>aper 2A/81A -  Unit of Account (UoA)</a:t>
            </a:r>
          </a:p>
        </p:txBody>
      </p:sp>
      <p:sp>
        <p:nvSpPr>
          <p:cNvPr id="16388" name="Rectangle 3"/>
          <p:cNvSpPr>
            <a:spLocks noGrp="1"/>
          </p:cNvSpPr>
          <p:nvPr>
            <p:ph idx="1"/>
          </p:nvPr>
        </p:nvSpPr>
        <p:spPr>
          <a:xfrm>
            <a:off x="587375" y="1280159"/>
            <a:ext cx="9123363" cy="4960303"/>
          </a:xfrm>
        </p:spPr>
        <p:txBody>
          <a:bodyPr/>
          <a:lstStyle/>
          <a:p>
            <a:pPr marL="304800" lvl="1" indent="-303213">
              <a:spcAft>
                <a:spcPct val="25000"/>
              </a:spcAft>
              <a:buNone/>
              <a:defRPr/>
            </a:pPr>
            <a:r>
              <a:rPr lang="en-GB" sz="1600" b="1" dirty="0" smtClean="0">
                <a:solidFill>
                  <a:srgbClr val="3C8A2E"/>
                </a:solidFill>
              </a:rPr>
              <a:t>Background</a:t>
            </a:r>
            <a:r>
              <a:rPr lang="en-GB" sz="1800" b="1" dirty="0" smtClean="0">
                <a:solidFill>
                  <a:srgbClr val="3C8A2E"/>
                </a:solidFill>
              </a:rPr>
              <a:t> </a:t>
            </a:r>
          </a:p>
          <a:p>
            <a:pPr marL="488950" lvl="2" indent="-303213">
              <a:spcAft>
                <a:spcPct val="25000"/>
              </a:spcAft>
              <a:buNone/>
              <a:defRPr/>
            </a:pPr>
            <a:endParaRPr lang="en-GB" sz="1800" b="1" dirty="0" smtClean="0"/>
          </a:p>
        </p:txBody>
      </p:sp>
      <p:sp>
        <p:nvSpPr>
          <p:cNvPr id="14342" name="Slide Number Placeholder 4"/>
          <p:cNvSpPr>
            <a:spLocks noGrp="1"/>
          </p:cNvSpPr>
          <p:nvPr>
            <p:ph type="sldNum" sz="quarter" idx="10"/>
          </p:nvPr>
        </p:nvSpPr>
        <p:spPr bwMode="auto">
          <a:noFill/>
          <a:ln>
            <a:miter lim="800000"/>
            <a:headEnd/>
            <a:tailEnd/>
          </a:ln>
        </p:spPr>
        <p:txBody>
          <a:bodyPr/>
          <a:lstStyle/>
          <a:p>
            <a:fld id="{D2E55FD0-95E6-459E-823B-6381F9269235}" type="slidenum">
              <a:rPr lang="en-GB" smtClean="0"/>
              <a:pPr/>
              <a:t>4</a:t>
            </a:fld>
            <a:endParaRPr lang="en-GB" dirty="0" smtClean="0"/>
          </a:p>
        </p:txBody>
      </p:sp>
      <p:graphicFrame>
        <p:nvGraphicFramePr>
          <p:cNvPr id="10" name="Table 9"/>
          <p:cNvGraphicFramePr>
            <a:graphicFrameLocks noGrp="1"/>
          </p:cNvGraphicFramePr>
          <p:nvPr/>
        </p:nvGraphicFramePr>
        <p:xfrm>
          <a:off x="624402" y="1744176"/>
          <a:ext cx="8558786" cy="3979437"/>
        </p:xfrm>
        <a:graphic>
          <a:graphicData uri="http://schemas.openxmlformats.org/drawingml/2006/table">
            <a:tbl>
              <a:tblPr firstRow="1" bandRow="1">
                <a:tableStyleId>{5C22544A-7EE6-4342-B048-85BDC9FD1C3A}</a:tableStyleId>
              </a:tblPr>
              <a:tblGrid>
                <a:gridCol w="4279393"/>
                <a:gridCol w="4279393"/>
              </a:tblGrid>
              <a:tr h="370180">
                <a:tc>
                  <a:txBody>
                    <a:bodyPr/>
                    <a:lstStyle/>
                    <a:p>
                      <a:pPr marL="0" marR="0" lvl="2" indent="0" algn="ctr" defTabSz="914375" rtl="0" eaLnBrk="1" fontAlgn="auto" latinLnBrk="0" hangingPunct="1">
                        <a:lnSpc>
                          <a:spcPct val="100000"/>
                        </a:lnSpc>
                        <a:spcBef>
                          <a:spcPts val="0"/>
                        </a:spcBef>
                        <a:spcAft>
                          <a:spcPts val="0"/>
                        </a:spcAft>
                        <a:buClrTx/>
                        <a:buSzTx/>
                        <a:buFontTx/>
                        <a:buNone/>
                        <a:tabLst/>
                        <a:defRPr/>
                      </a:pPr>
                      <a:r>
                        <a:rPr lang="en-GB" sz="1800" b="1" dirty="0" smtClean="0"/>
                        <a:t>Items affected</a:t>
                      </a:r>
                      <a:r>
                        <a:rPr lang="en-GB" sz="1800" b="1" baseline="0" dirty="0" smtClean="0"/>
                        <a:t> by a </a:t>
                      </a:r>
                      <a:r>
                        <a:rPr lang="en-GB" sz="1800" b="1" baseline="0" dirty="0" err="1" smtClean="0"/>
                        <a:t>UoA</a:t>
                      </a:r>
                      <a:r>
                        <a:rPr lang="en-GB" sz="1800" b="1" baseline="0" dirty="0" smtClean="0"/>
                        <a:t> decision</a:t>
                      </a:r>
                      <a:endParaRPr lang="en-GB" sz="1800" b="1" dirty="0" smtClean="0"/>
                    </a:p>
                  </a:txBody>
                  <a:tcPr/>
                </a:tc>
                <a:tc>
                  <a:txBody>
                    <a:bodyPr/>
                    <a:lstStyle/>
                    <a:p>
                      <a:pPr algn="ctr"/>
                      <a:r>
                        <a:rPr lang="en-GB" dirty="0" err="1" smtClean="0"/>
                        <a:t>UoA</a:t>
                      </a:r>
                      <a:r>
                        <a:rPr lang="en-GB" dirty="0" smtClean="0"/>
                        <a:t> decisions</a:t>
                      </a:r>
                      <a:endParaRPr lang="en-GB" dirty="0"/>
                    </a:p>
                  </a:txBody>
                  <a:tcPr/>
                </a:tc>
              </a:tr>
              <a:tr h="994859">
                <a:tc>
                  <a:txBody>
                    <a:bodyPr/>
                    <a:lstStyle/>
                    <a:p>
                      <a:pPr marL="304800" lvl="1" indent="-303213">
                        <a:spcAft>
                          <a:spcPct val="25000"/>
                        </a:spcAft>
                        <a:buFont typeface="Arial" pitchFamily="34" charset="0"/>
                        <a:buChar char="•"/>
                        <a:defRPr/>
                      </a:pPr>
                      <a:r>
                        <a:rPr lang="en-GB" sz="1800" dirty="0" smtClean="0"/>
                        <a:t>Contract boundary</a:t>
                      </a:r>
                    </a:p>
                  </a:txBody>
                  <a:tcPr anchor="ctr"/>
                </a:tc>
                <a:tc>
                  <a:txBody>
                    <a:bodyPr/>
                    <a:lstStyle/>
                    <a:p>
                      <a:pPr marL="274638" indent="-274638">
                        <a:buFont typeface="Arial" pitchFamily="34" charset="0"/>
                        <a:buChar char="•"/>
                      </a:pPr>
                      <a:r>
                        <a:rPr lang="en-GB" dirty="0" smtClean="0"/>
                        <a:t>Portfolio</a:t>
                      </a:r>
                      <a:r>
                        <a:rPr lang="en-GB" baseline="0" dirty="0" smtClean="0"/>
                        <a:t> level (previously agreed)</a:t>
                      </a:r>
                    </a:p>
                  </a:txBody>
                  <a:tcPr anchor="ctr"/>
                </a:tc>
              </a:tr>
              <a:tr h="994859">
                <a:tc>
                  <a:txBody>
                    <a:bodyPr/>
                    <a:lstStyle/>
                    <a:p>
                      <a:pPr marL="304800" marR="0" lvl="1" indent="-303213" algn="l" defTabSz="914375" rtl="0" eaLnBrk="1" fontAlgn="auto" latinLnBrk="0" hangingPunct="1">
                        <a:lnSpc>
                          <a:spcPct val="100000"/>
                        </a:lnSpc>
                        <a:spcBef>
                          <a:spcPts val="0"/>
                        </a:spcBef>
                        <a:spcAft>
                          <a:spcPct val="25000"/>
                        </a:spcAft>
                        <a:buClrTx/>
                        <a:buSzTx/>
                        <a:buFont typeface="Arial" pitchFamily="34" charset="0"/>
                        <a:buChar char="•"/>
                        <a:tabLst/>
                        <a:defRPr/>
                      </a:pPr>
                      <a:r>
                        <a:rPr lang="en-GB" sz="1800" dirty="0" smtClean="0"/>
                        <a:t>Risk adjustment (IASB only)</a:t>
                      </a:r>
                    </a:p>
                  </a:txBody>
                  <a:tcPr anchor="ctr"/>
                </a:tc>
                <a:tc>
                  <a:txBody>
                    <a:bodyPr/>
                    <a:lstStyle/>
                    <a:p>
                      <a:pPr marL="274638" marR="0" indent="-274638" algn="l" defTabSz="914375" rtl="0" eaLnBrk="1" fontAlgn="auto" latinLnBrk="0" hangingPunct="1">
                        <a:lnSpc>
                          <a:spcPct val="100000"/>
                        </a:lnSpc>
                        <a:spcBef>
                          <a:spcPts val="0"/>
                        </a:spcBef>
                        <a:spcAft>
                          <a:spcPts val="0"/>
                        </a:spcAft>
                        <a:buClrTx/>
                        <a:buSzTx/>
                        <a:buFont typeface="Arial" pitchFamily="34" charset="0"/>
                        <a:buChar char="•"/>
                        <a:tabLst/>
                        <a:defRPr/>
                      </a:pPr>
                      <a:r>
                        <a:rPr lang="en-GB" baseline="0" dirty="0" smtClean="0"/>
                        <a:t>Across portfolios based on the risk appetite neutrality underpinning the risk adjustment concept</a:t>
                      </a:r>
                      <a:endParaRPr lang="en-GB" dirty="0" smtClean="0"/>
                    </a:p>
                  </a:txBody>
                  <a:tcPr anchor="ctr"/>
                </a:tc>
              </a:tr>
              <a:tr h="1619539">
                <a:tc>
                  <a:txBody>
                    <a:bodyPr/>
                    <a:lstStyle/>
                    <a:p>
                      <a:pPr marL="304800" lvl="1" indent="-303213">
                        <a:spcAft>
                          <a:spcPct val="25000"/>
                        </a:spcAft>
                        <a:buFont typeface="Arial" pitchFamily="34" charset="0"/>
                        <a:buChar char="•"/>
                        <a:defRPr/>
                      </a:pPr>
                      <a:r>
                        <a:rPr lang="en-GB" sz="1800" dirty="0" smtClean="0"/>
                        <a:t>Onerous test</a:t>
                      </a:r>
                    </a:p>
                    <a:p>
                      <a:pPr marL="304800" lvl="1" indent="-303213">
                        <a:spcAft>
                          <a:spcPct val="25000"/>
                        </a:spcAft>
                        <a:buFont typeface="Arial" pitchFamily="34" charset="0"/>
                        <a:buChar char="•"/>
                        <a:defRPr/>
                      </a:pPr>
                      <a:r>
                        <a:rPr lang="en-GB" sz="1800" dirty="0" smtClean="0"/>
                        <a:t>Initial measurement of residual/ single margin</a:t>
                      </a:r>
                    </a:p>
                    <a:p>
                      <a:pPr marL="304800" lvl="1" indent="-303213">
                        <a:spcAft>
                          <a:spcPct val="25000"/>
                        </a:spcAft>
                        <a:buFont typeface="Arial" pitchFamily="34" charset="0"/>
                        <a:buChar char="•"/>
                        <a:defRPr/>
                      </a:pPr>
                      <a:r>
                        <a:rPr lang="en-GB" sz="1800" dirty="0" smtClean="0"/>
                        <a:t>Subsequent release of</a:t>
                      </a:r>
                      <a:r>
                        <a:rPr lang="en-GB" sz="1800" baseline="0" dirty="0" smtClean="0"/>
                        <a:t> </a:t>
                      </a:r>
                      <a:r>
                        <a:rPr lang="en-GB" sz="1800" dirty="0" smtClean="0"/>
                        <a:t>residual/ single margin</a:t>
                      </a:r>
                    </a:p>
                  </a:txBody>
                  <a:tcPr anchor="ctr"/>
                </a:tc>
                <a:tc>
                  <a:txBody>
                    <a:bodyPr/>
                    <a:lstStyle/>
                    <a:p>
                      <a:r>
                        <a:rPr lang="en-GB" dirty="0" smtClean="0"/>
                        <a:t>Focus of this paper</a:t>
                      </a:r>
                      <a:endParaRPr lang="en-GB" dirty="0"/>
                    </a:p>
                  </a:txBody>
                  <a:tcPr anchor="ctr"/>
                </a:tc>
              </a:tr>
            </a:tbl>
          </a:graphicData>
        </a:graphic>
      </p:graphicFrame>
      <p:sp>
        <p:nvSpPr>
          <p:cNvPr id="7" name="Footer Placeholder 10"/>
          <p:cNvSpPr>
            <a:spLocks noGrp="1"/>
          </p:cNvSpPr>
          <p:nvPr>
            <p:ph type="ftr" sz="quarter" idx="11"/>
          </p:nvPr>
        </p:nvSpPr>
        <p:spPr bwMode="auto">
          <a:xfrm>
            <a:off x="836613" y="6554788"/>
            <a:ext cx="4676775" cy="142875"/>
          </a:xfrm>
          <a:noFill/>
          <a:ln>
            <a:miter lim="800000"/>
            <a:headEnd/>
            <a:tailEnd/>
          </a:ln>
        </p:spPr>
        <p:txBody>
          <a:bodyPr/>
          <a:lstStyle/>
          <a:p>
            <a:pPr defTabSz="955675"/>
            <a:r>
              <a:rPr lang="en-GB" dirty="0" smtClean="0"/>
              <a:t>IFRS 4 Phase II - Webcast (March 2012)</a:t>
            </a:r>
            <a:endParaRPr lang="en-US"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502920" y="1397725"/>
            <a:ext cx="9201150" cy="4872445"/>
          </a:xfrm>
          <a:prstGeom prst="rect">
            <a:avLst/>
          </a:prstGeom>
          <a:solidFill>
            <a:schemeClr val="accent1">
              <a:tint val="66000"/>
              <a:satMod val="160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anchor="ctr"/>
          <a:lstStyle/>
          <a:p>
            <a:pPr algn="ctr">
              <a:defRPr/>
            </a:pPr>
            <a:endParaRPr lang="en-US" dirty="0">
              <a:solidFill>
                <a:srgbClr val="FFFFFF"/>
              </a:solidFill>
              <a:cs typeface="Arial" charset="0"/>
            </a:endParaRPr>
          </a:p>
        </p:txBody>
      </p:sp>
      <p:sp>
        <p:nvSpPr>
          <p:cNvPr id="14339" name="Rectangle 2"/>
          <p:cNvSpPr>
            <a:spLocks noGrp="1"/>
          </p:cNvSpPr>
          <p:nvPr>
            <p:ph type="title"/>
          </p:nvPr>
        </p:nvSpPr>
        <p:spPr>
          <a:xfrm>
            <a:off x="442913" y="350838"/>
            <a:ext cx="9123362" cy="944562"/>
          </a:xfrm>
        </p:spPr>
        <p:txBody>
          <a:bodyPr>
            <a:normAutofit/>
          </a:bodyPr>
          <a:lstStyle/>
          <a:p>
            <a:r>
              <a:rPr lang="en-GB" sz="2200" dirty="0" smtClean="0"/>
              <a:t>Details of joint meeting – 21 March</a:t>
            </a:r>
            <a:br>
              <a:rPr lang="en-GB" sz="2200" dirty="0" smtClean="0"/>
            </a:br>
            <a:r>
              <a:rPr lang="en-GB" sz="2200" i="1" dirty="0" smtClean="0"/>
              <a:t>P</a:t>
            </a:r>
            <a:r>
              <a:rPr lang="en-GB" sz="2000" i="1" dirty="0" smtClean="0"/>
              <a:t>aper 2A/81A – </a:t>
            </a:r>
            <a:r>
              <a:rPr lang="en-GB" sz="2000" i="1" dirty="0" err="1" smtClean="0"/>
              <a:t>UoA</a:t>
            </a:r>
            <a:r>
              <a:rPr lang="en-GB" sz="2000" i="1" dirty="0" smtClean="0"/>
              <a:t> (cont.)</a:t>
            </a:r>
          </a:p>
        </p:txBody>
      </p:sp>
      <p:sp>
        <p:nvSpPr>
          <p:cNvPr id="16388" name="Rectangle 3"/>
          <p:cNvSpPr>
            <a:spLocks noGrp="1"/>
          </p:cNvSpPr>
          <p:nvPr>
            <p:ph idx="1"/>
          </p:nvPr>
        </p:nvSpPr>
        <p:spPr>
          <a:xfrm>
            <a:off x="587375" y="1020763"/>
            <a:ext cx="9123363" cy="5219700"/>
          </a:xfrm>
          <a:noFill/>
        </p:spPr>
        <p:txBody>
          <a:bodyPr/>
          <a:lstStyle/>
          <a:p>
            <a:pPr marL="304800" lvl="1" indent="-303213">
              <a:spcAft>
                <a:spcPct val="25000"/>
              </a:spcAft>
              <a:buFont typeface="Wingdings" pitchFamily="2" charset="2"/>
              <a:buNone/>
              <a:defRPr/>
            </a:pPr>
            <a:endParaRPr lang="en-GB" sz="1800" b="1" dirty="0" smtClean="0">
              <a:solidFill>
                <a:srgbClr val="3C8A2E"/>
              </a:solidFill>
            </a:endParaRPr>
          </a:p>
          <a:p>
            <a:pPr marL="304800" lvl="1" indent="-303213">
              <a:spcBef>
                <a:spcPts val="600"/>
              </a:spcBef>
              <a:spcAft>
                <a:spcPct val="25000"/>
              </a:spcAft>
              <a:buFont typeface="Wingdings" pitchFamily="2" charset="2"/>
              <a:buNone/>
              <a:defRPr/>
            </a:pPr>
            <a:r>
              <a:rPr lang="en-GB" sz="1800" b="1" dirty="0" smtClean="0">
                <a:solidFill>
                  <a:srgbClr val="3C8A2E"/>
                </a:solidFill>
              </a:rPr>
              <a:t>Staff recommendations summary :</a:t>
            </a:r>
          </a:p>
          <a:p>
            <a:pPr marL="304800" lvl="1" indent="-303213">
              <a:spcBef>
                <a:spcPts val="600"/>
              </a:spcBef>
              <a:spcAft>
                <a:spcPct val="25000"/>
              </a:spcAft>
              <a:buFont typeface="Wingdings" pitchFamily="2" charset="2"/>
              <a:buNone/>
              <a:defRPr/>
            </a:pPr>
            <a:r>
              <a:rPr lang="en-GB" sz="1800" b="1" dirty="0" smtClean="0">
                <a:solidFill>
                  <a:srgbClr val="3C8A2E"/>
                </a:solidFill>
              </a:rPr>
              <a:t>Alternative 1 (IASB Staff)</a:t>
            </a:r>
          </a:p>
          <a:p>
            <a:pPr marL="0" indent="0"/>
            <a:r>
              <a:rPr lang="en-GB" sz="1800" dirty="0" smtClean="0"/>
              <a:t>The UoA used to </a:t>
            </a:r>
            <a:r>
              <a:rPr lang="en-GB" sz="1800" b="1" dirty="0" smtClean="0"/>
              <a:t>determine</a:t>
            </a:r>
            <a:r>
              <a:rPr lang="en-GB" sz="1800" dirty="0" smtClean="0"/>
              <a:t> the residual/single margin at initial recognition and perform the onerous test should be the </a:t>
            </a:r>
            <a:r>
              <a:rPr lang="en-GB" sz="1800" b="1" dirty="0" smtClean="0"/>
              <a:t>portfolio </a:t>
            </a:r>
            <a:r>
              <a:rPr lang="en-GB" sz="1800" dirty="0" smtClean="0"/>
              <a:t>defined as contracts that are:</a:t>
            </a:r>
          </a:p>
          <a:p>
            <a:pPr marL="0" indent="0"/>
            <a:endParaRPr lang="en-GB" sz="1800" dirty="0" smtClean="0"/>
          </a:p>
          <a:p>
            <a:pPr marL="400050" indent="-400050">
              <a:buFont typeface="+mj-lt"/>
              <a:buAutoNum type="arabicParenR"/>
            </a:pPr>
            <a:r>
              <a:rPr lang="en-GB" sz="1800" dirty="0" smtClean="0"/>
              <a:t>subject to similar risks; [same as the ED]</a:t>
            </a:r>
          </a:p>
          <a:p>
            <a:pPr marL="400050" indent="-400050">
              <a:buFont typeface="+mj-lt"/>
              <a:buAutoNum type="arabicParenR"/>
            </a:pPr>
            <a:r>
              <a:rPr lang="en-GB" sz="1800" dirty="0" smtClean="0"/>
              <a:t>managed together as a single pool; and [same as the ED]</a:t>
            </a:r>
          </a:p>
          <a:p>
            <a:pPr marL="400050" indent="-400050">
              <a:buFont typeface="+mj-lt"/>
              <a:buAutoNum type="arabicParenR"/>
            </a:pPr>
            <a:r>
              <a:rPr lang="en-GB" sz="1800" dirty="0" smtClean="0"/>
              <a:t>priced similarly relative to the risk taken on. [new criterion]</a:t>
            </a:r>
          </a:p>
          <a:p>
            <a:endParaRPr lang="en-GB" sz="1800" dirty="0" smtClean="0"/>
          </a:p>
          <a:p>
            <a:pPr marL="0" indent="0">
              <a:spcAft>
                <a:spcPts val="0"/>
              </a:spcAft>
            </a:pPr>
            <a:r>
              <a:rPr lang="en-GB" sz="1800" dirty="0" smtClean="0"/>
              <a:t>The UoA used to </a:t>
            </a:r>
            <a:r>
              <a:rPr lang="en-GB" sz="1800" b="1" dirty="0" smtClean="0"/>
              <a:t>release</a:t>
            </a:r>
            <a:r>
              <a:rPr lang="en-GB" sz="1800" dirty="0" smtClean="0"/>
              <a:t> the residual/single margin </a:t>
            </a:r>
            <a:r>
              <a:rPr lang="en-GB" sz="1800" b="1" dirty="0" smtClean="0"/>
              <a:t>should not be prescribed</a:t>
            </a:r>
            <a:r>
              <a:rPr lang="en-GB" sz="1800" dirty="0" smtClean="0"/>
              <a:t>, provided</a:t>
            </a:r>
          </a:p>
          <a:p>
            <a:pPr marL="0" indent="0">
              <a:spcAft>
                <a:spcPts val="0"/>
              </a:spcAft>
            </a:pPr>
            <a:r>
              <a:rPr lang="en-GB" sz="1800" dirty="0" smtClean="0"/>
              <a:t> it is performed in a manner consistent with the objective of releasing the residual margin over the coverage period</a:t>
            </a:r>
          </a:p>
          <a:p>
            <a:pPr marL="352425" indent="-352425">
              <a:lnSpc>
                <a:spcPct val="150000"/>
              </a:lnSpc>
              <a:buFont typeface="Arial" pitchFamily="34" charset="0"/>
              <a:buChar char="•"/>
            </a:pPr>
            <a:r>
              <a:rPr lang="en-GB" sz="1800" dirty="0" smtClean="0"/>
              <a:t>to the period(s) in which the service is provided [for the IASB]; </a:t>
            </a:r>
          </a:p>
          <a:p>
            <a:pPr marL="352425" indent="-352425">
              <a:buFont typeface="Arial" pitchFamily="34" charset="0"/>
              <a:buChar char="•"/>
            </a:pPr>
            <a:r>
              <a:rPr lang="en-GB" sz="1800" dirty="0" smtClean="0"/>
              <a:t>or of releasing the single margin in the period(s) in which the insurer is released from risk [for the FASB]. </a:t>
            </a:r>
          </a:p>
        </p:txBody>
      </p:sp>
      <p:sp>
        <p:nvSpPr>
          <p:cNvPr id="14342" name="Slide Number Placeholder 4"/>
          <p:cNvSpPr>
            <a:spLocks noGrp="1"/>
          </p:cNvSpPr>
          <p:nvPr>
            <p:ph type="sldNum" sz="quarter" idx="10"/>
          </p:nvPr>
        </p:nvSpPr>
        <p:spPr bwMode="auto">
          <a:noFill/>
          <a:ln>
            <a:miter lim="800000"/>
            <a:headEnd/>
            <a:tailEnd/>
          </a:ln>
        </p:spPr>
        <p:txBody>
          <a:bodyPr/>
          <a:lstStyle/>
          <a:p>
            <a:fld id="{D2E55FD0-95E6-459E-823B-6381F9269235}" type="slidenum">
              <a:rPr lang="en-GB" smtClean="0"/>
              <a:pPr/>
              <a:t>5</a:t>
            </a:fld>
            <a:endParaRPr lang="en-GB" dirty="0" smtClean="0"/>
          </a:p>
        </p:txBody>
      </p:sp>
      <p:sp>
        <p:nvSpPr>
          <p:cNvPr id="7" name="Footer Placeholder 10"/>
          <p:cNvSpPr>
            <a:spLocks noGrp="1"/>
          </p:cNvSpPr>
          <p:nvPr>
            <p:ph type="ftr" sz="quarter" idx="11"/>
          </p:nvPr>
        </p:nvSpPr>
        <p:spPr bwMode="auto">
          <a:xfrm>
            <a:off x="836613" y="6554788"/>
            <a:ext cx="4676775" cy="142875"/>
          </a:xfrm>
          <a:noFill/>
          <a:ln>
            <a:miter lim="800000"/>
            <a:headEnd/>
            <a:tailEnd/>
          </a:ln>
        </p:spPr>
        <p:txBody>
          <a:bodyPr/>
          <a:lstStyle/>
          <a:p>
            <a:pPr defTabSz="955675"/>
            <a:r>
              <a:rPr lang="en-GB" dirty="0" smtClean="0"/>
              <a:t>IFRS 4 Phase II - Webcast (March 2012)</a:t>
            </a:r>
            <a:endParaRPr lang="en-US"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525780" y="1397726"/>
            <a:ext cx="9254808" cy="3918553"/>
          </a:xfrm>
          <a:prstGeom prst="rect">
            <a:avLst/>
          </a:prstGeom>
          <a:solidFill>
            <a:schemeClr val="accent1">
              <a:tint val="66000"/>
              <a:satMod val="160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anchor="ctr"/>
          <a:lstStyle/>
          <a:p>
            <a:pPr algn="ctr">
              <a:defRPr/>
            </a:pPr>
            <a:endParaRPr lang="en-US" dirty="0">
              <a:solidFill>
                <a:srgbClr val="FFFFFF"/>
              </a:solidFill>
              <a:cs typeface="Arial" charset="0"/>
            </a:endParaRPr>
          </a:p>
        </p:txBody>
      </p:sp>
      <p:sp>
        <p:nvSpPr>
          <p:cNvPr id="14339" name="Rectangle 2"/>
          <p:cNvSpPr>
            <a:spLocks noGrp="1"/>
          </p:cNvSpPr>
          <p:nvPr>
            <p:ph type="title"/>
          </p:nvPr>
        </p:nvSpPr>
        <p:spPr>
          <a:xfrm>
            <a:off x="442913" y="350838"/>
            <a:ext cx="9123362" cy="944562"/>
          </a:xfrm>
        </p:spPr>
        <p:txBody>
          <a:bodyPr>
            <a:normAutofit/>
          </a:bodyPr>
          <a:lstStyle/>
          <a:p>
            <a:r>
              <a:rPr lang="en-GB" sz="2200" dirty="0" smtClean="0"/>
              <a:t>Details of joint meeting – 21 March</a:t>
            </a:r>
            <a:br>
              <a:rPr lang="en-GB" sz="2200" dirty="0" smtClean="0"/>
            </a:br>
            <a:r>
              <a:rPr lang="en-GB" sz="2000" i="1" dirty="0" smtClean="0"/>
              <a:t>Paper 2A/81A – </a:t>
            </a:r>
            <a:r>
              <a:rPr lang="en-GB" sz="2000" i="1" dirty="0" err="1" smtClean="0"/>
              <a:t>UoA</a:t>
            </a:r>
            <a:r>
              <a:rPr lang="en-GB" sz="2000" i="1" dirty="0" smtClean="0"/>
              <a:t> (cont.)</a:t>
            </a:r>
            <a:endParaRPr lang="en-GB" sz="2000" dirty="0" smtClean="0"/>
          </a:p>
        </p:txBody>
      </p:sp>
      <p:sp>
        <p:nvSpPr>
          <p:cNvPr id="16388" name="Rectangle 3"/>
          <p:cNvSpPr>
            <a:spLocks noGrp="1"/>
          </p:cNvSpPr>
          <p:nvPr>
            <p:ph idx="1"/>
          </p:nvPr>
        </p:nvSpPr>
        <p:spPr>
          <a:xfrm>
            <a:off x="587375" y="1020763"/>
            <a:ext cx="9123363" cy="5219700"/>
          </a:xfrm>
          <a:noFill/>
        </p:spPr>
        <p:txBody>
          <a:bodyPr/>
          <a:lstStyle/>
          <a:p>
            <a:pPr marL="304800" lvl="1" indent="-303213">
              <a:spcAft>
                <a:spcPct val="25000"/>
              </a:spcAft>
              <a:buFont typeface="Wingdings" pitchFamily="2" charset="2"/>
              <a:buNone/>
              <a:defRPr/>
            </a:pPr>
            <a:endParaRPr lang="en-GB" sz="1800" b="1" dirty="0" smtClean="0">
              <a:solidFill>
                <a:srgbClr val="3C8A2E"/>
              </a:solidFill>
            </a:endParaRPr>
          </a:p>
          <a:p>
            <a:pPr marL="304800" lvl="1" indent="-303213">
              <a:spcBef>
                <a:spcPts val="600"/>
              </a:spcBef>
              <a:spcAft>
                <a:spcPct val="25000"/>
              </a:spcAft>
              <a:buFont typeface="Wingdings" pitchFamily="2" charset="2"/>
              <a:buNone/>
              <a:defRPr/>
            </a:pPr>
            <a:r>
              <a:rPr lang="en-GB" sz="1800" b="1" dirty="0" smtClean="0">
                <a:solidFill>
                  <a:srgbClr val="3C8A2E"/>
                </a:solidFill>
              </a:rPr>
              <a:t>Staff recommendations summary :</a:t>
            </a:r>
          </a:p>
          <a:p>
            <a:pPr marL="304800" lvl="1" indent="-303213">
              <a:spcBef>
                <a:spcPts val="600"/>
              </a:spcBef>
              <a:spcAft>
                <a:spcPct val="25000"/>
              </a:spcAft>
              <a:buFont typeface="Wingdings" pitchFamily="2" charset="2"/>
              <a:buNone/>
              <a:defRPr/>
            </a:pPr>
            <a:r>
              <a:rPr lang="en-GB" sz="1800" b="1" dirty="0" smtClean="0">
                <a:solidFill>
                  <a:srgbClr val="3C8A2E"/>
                </a:solidFill>
              </a:rPr>
              <a:t>Alternative 2 (FASB Staff)</a:t>
            </a:r>
          </a:p>
          <a:p>
            <a:pPr marL="0" indent="0"/>
            <a:r>
              <a:rPr lang="en-GB" sz="1800" dirty="0" smtClean="0"/>
              <a:t>The unit of account used to </a:t>
            </a:r>
            <a:r>
              <a:rPr lang="en-GB" sz="1800" b="1" dirty="0" smtClean="0"/>
              <a:t>determine </a:t>
            </a:r>
            <a:r>
              <a:rPr lang="en-GB" sz="1800" dirty="0" smtClean="0"/>
              <a:t>the residual/single margin at initial recognition, </a:t>
            </a:r>
            <a:r>
              <a:rPr lang="en-GB" sz="1800" b="1" dirty="0" smtClean="0"/>
              <a:t>release </a:t>
            </a:r>
            <a:r>
              <a:rPr lang="en-GB" sz="1800" dirty="0" smtClean="0"/>
              <a:t>the residual/single margin, and </a:t>
            </a:r>
            <a:r>
              <a:rPr lang="en-GB" sz="1800" b="1" dirty="0" smtClean="0"/>
              <a:t>perform the onerous contract </a:t>
            </a:r>
            <a:r>
              <a:rPr lang="en-GB" sz="1800" dirty="0" smtClean="0"/>
              <a:t>test should be the portfolio. </a:t>
            </a:r>
          </a:p>
          <a:p>
            <a:endParaRPr lang="en-GB" sz="1800" dirty="0" smtClean="0"/>
          </a:p>
          <a:p>
            <a:r>
              <a:rPr lang="en-GB" sz="1800" dirty="0" smtClean="0"/>
              <a:t>Portfolio of insurance contracts should be defined as contracts that are:</a:t>
            </a:r>
          </a:p>
          <a:p>
            <a:pPr>
              <a:buFont typeface="+mj-lt"/>
              <a:buAutoNum type="arabicParenR"/>
            </a:pPr>
            <a:r>
              <a:rPr lang="en-GB" sz="1800" dirty="0" smtClean="0"/>
              <a:t>subject to similar risks; [same as IASB staff and the DP]</a:t>
            </a:r>
          </a:p>
          <a:p>
            <a:pPr>
              <a:buFont typeface="+mj-lt"/>
              <a:buAutoNum type="arabicParenR"/>
            </a:pPr>
            <a:r>
              <a:rPr lang="en-GB" sz="1800" dirty="0" smtClean="0"/>
              <a:t>managed together as a single pool; [same as IASB staff and the DP]</a:t>
            </a:r>
          </a:p>
          <a:p>
            <a:pPr>
              <a:buFont typeface="+mj-lt"/>
              <a:buAutoNum type="arabicParenR"/>
            </a:pPr>
            <a:r>
              <a:rPr lang="en-GB" sz="1800" dirty="0" smtClean="0"/>
              <a:t>priced similarly relative to the risk taken on; [same as IASB staff] and</a:t>
            </a:r>
          </a:p>
          <a:p>
            <a:pPr marL="342900" indent="-342900">
              <a:buFont typeface="+mj-lt"/>
              <a:buAutoNum type="arabicParenR"/>
            </a:pPr>
            <a:r>
              <a:rPr lang="en-GB" sz="1800" dirty="0" smtClean="0"/>
              <a:t>with a similar duration and similar expected patterns of release of the residual/single margin. [new criterion]</a:t>
            </a:r>
          </a:p>
          <a:p>
            <a:endParaRPr lang="en-GB" sz="1800" dirty="0" smtClean="0"/>
          </a:p>
          <a:p>
            <a:pPr marL="0" indent="0"/>
            <a:r>
              <a:rPr lang="en-GB" sz="1800" dirty="0" smtClean="0"/>
              <a:t>The 4</a:t>
            </a:r>
            <a:r>
              <a:rPr lang="en-GB" sz="1800" baseline="30000" dirty="0" smtClean="0"/>
              <a:t>th</a:t>
            </a:r>
            <a:r>
              <a:rPr lang="en-GB" sz="1800" dirty="0" smtClean="0"/>
              <a:t> criterion limits the maximum level of aggregation and eliminates the need for a cohort or sub-portfolio definition for the subsequent release of the residual/single margin</a:t>
            </a:r>
          </a:p>
        </p:txBody>
      </p:sp>
      <p:sp>
        <p:nvSpPr>
          <p:cNvPr id="14342" name="Slide Number Placeholder 4"/>
          <p:cNvSpPr>
            <a:spLocks noGrp="1"/>
          </p:cNvSpPr>
          <p:nvPr>
            <p:ph type="sldNum" sz="quarter" idx="10"/>
          </p:nvPr>
        </p:nvSpPr>
        <p:spPr bwMode="auto">
          <a:noFill/>
          <a:ln>
            <a:miter lim="800000"/>
            <a:headEnd/>
            <a:tailEnd/>
          </a:ln>
        </p:spPr>
        <p:txBody>
          <a:bodyPr/>
          <a:lstStyle/>
          <a:p>
            <a:fld id="{D2E55FD0-95E6-459E-823B-6381F9269235}" type="slidenum">
              <a:rPr lang="en-GB" smtClean="0"/>
              <a:pPr/>
              <a:t>6</a:t>
            </a:fld>
            <a:endParaRPr lang="en-GB" dirty="0" smtClean="0"/>
          </a:p>
        </p:txBody>
      </p:sp>
      <p:sp>
        <p:nvSpPr>
          <p:cNvPr id="7" name="Footer Placeholder 10"/>
          <p:cNvSpPr>
            <a:spLocks noGrp="1"/>
          </p:cNvSpPr>
          <p:nvPr>
            <p:ph type="ftr" sz="quarter" idx="11"/>
          </p:nvPr>
        </p:nvSpPr>
        <p:spPr bwMode="auto">
          <a:xfrm>
            <a:off x="836613" y="6554788"/>
            <a:ext cx="4676775" cy="142875"/>
          </a:xfrm>
          <a:noFill/>
          <a:ln>
            <a:miter lim="800000"/>
            <a:headEnd/>
            <a:tailEnd/>
          </a:ln>
        </p:spPr>
        <p:txBody>
          <a:bodyPr/>
          <a:lstStyle/>
          <a:p>
            <a:pPr defTabSz="955675"/>
            <a:r>
              <a:rPr lang="en-GB" dirty="0" smtClean="0"/>
              <a:t>IFRS 4 Phase II - Webcast (March 2012)</a:t>
            </a:r>
            <a:endParaRPr lang="en-US"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3"/>
          <p:cNvSpPr>
            <a:spLocks noGrp="1"/>
          </p:cNvSpPr>
          <p:nvPr>
            <p:ph idx="1"/>
          </p:nvPr>
        </p:nvSpPr>
        <p:spPr>
          <a:xfrm>
            <a:off x="531561" y="1197813"/>
            <a:ext cx="9123363" cy="5026025"/>
          </a:xfrm>
        </p:spPr>
        <p:txBody>
          <a:bodyPr/>
          <a:lstStyle/>
          <a:p>
            <a:pPr marL="304800" lvl="1" indent="-303213">
              <a:spcAft>
                <a:spcPct val="25000"/>
              </a:spcAft>
              <a:buFont typeface="Wingdings" pitchFamily="2" charset="2"/>
              <a:buNone/>
            </a:pPr>
            <a:r>
              <a:rPr lang="en-GB" sz="1800" b="1" dirty="0" smtClean="0">
                <a:solidFill>
                  <a:srgbClr val="3C8A2E"/>
                </a:solidFill>
              </a:rPr>
              <a:t>Discussion and decisions</a:t>
            </a:r>
          </a:p>
          <a:p>
            <a:pPr marL="304800" lvl="1" indent="-303213">
              <a:spcAft>
                <a:spcPct val="25000"/>
              </a:spcAft>
            </a:pPr>
            <a:r>
              <a:rPr lang="en-GB" sz="1800" dirty="0" smtClean="0"/>
              <a:t>Boards questioned whether</a:t>
            </a:r>
          </a:p>
          <a:p>
            <a:pPr marL="488950" lvl="2" indent="-303213">
              <a:spcAft>
                <a:spcPct val="25000"/>
              </a:spcAft>
            </a:pPr>
            <a:r>
              <a:rPr lang="en-GB" sz="1800" dirty="0" smtClean="0"/>
              <a:t>criteria 1-3 are indicators of a broader principle</a:t>
            </a:r>
          </a:p>
          <a:p>
            <a:pPr marL="488950" lvl="2" indent="-303213">
              <a:spcAft>
                <a:spcPct val="25000"/>
              </a:spcAft>
            </a:pPr>
            <a:r>
              <a:rPr lang="en-GB" sz="1800" dirty="0" smtClean="0"/>
              <a:t>‘managed together’ is a necessary criterion</a:t>
            </a:r>
          </a:p>
          <a:p>
            <a:pPr marL="304800" lvl="1" indent="-303213">
              <a:spcAft>
                <a:spcPct val="25000"/>
              </a:spcAft>
            </a:pPr>
            <a:r>
              <a:rPr lang="en-GB" sz="1800" dirty="0" smtClean="0"/>
              <a:t>Debate around ‘priced relative to risk taken on’ criterion led to combining it with the risk homogeneity test</a:t>
            </a:r>
          </a:p>
          <a:p>
            <a:pPr marL="304800" lvl="1" indent="-303213">
              <a:spcAft>
                <a:spcPct val="25000"/>
              </a:spcAft>
            </a:pPr>
            <a:r>
              <a:rPr lang="en-GB" sz="1800" dirty="0" smtClean="0"/>
              <a:t>Boards agreed that the definition should cap the level of aggregation</a:t>
            </a:r>
          </a:p>
          <a:p>
            <a:pPr marL="304800" lvl="1" indent="-303213">
              <a:spcAft>
                <a:spcPct val="25000"/>
              </a:spcAft>
            </a:pPr>
            <a:r>
              <a:rPr lang="en-GB" sz="1800" dirty="0" smtClean="0"/>
              <a:t>Debate around the criterion to guide the release of residual/single margin led to a different final position – see next page</a:t>
            </a:r>
          </a:p>
          <a:p>
            <a:pPr marL="304800" lvl="1" indent="-303213">
              <a:spcAft>
                <a:spcPct val="25000"/>
              </a:spcAft>
            </a:pPr>
            <a:endParaRPr lang="en-GB" sz="1800" dirty="0" smtClean="0"/>
          </a:p>
          <a:p>
            <a:pPr marL="304800" lvl="1" indent="-303213">
              <a:spcAft>
                <a:spcPct val="25000"/>
              </a:spcAft>
              <a:buNone/>
              <a:defRPr/>
            </a:pPr>
            <a:r>
              <a:rPr lang="en-GB" sz="1800" b="1" dirty="0" smtClean="0">
                <a:solidFill>
                  <a:srgbClr val="3C8A2E"/>
                </a:solidFill>
              </a:rPr>
              <a:t>Next steps</a:t>
            </a:r>
          </a:p>
          <a:p>
            <a:pPr marL="0" lvl="1" indent="1588">
              <a:spcAft>
                <a:spcPct val="25000"/>
              </a:spcAft>
              <a:buNone/>
              <a:defRPr/>
            </a:pPr>
            <a:r>
              <a:rPr lang="en-GB" sz="1800" dirty="0" smtClean="0"/>
              <a:t>IASB and FASB Staff to work on the wording to ensure the same objective is achieved, even if differences in wording remain</a:t>
            </a:r>
          </a:p>
        </p:txBody>
      </p:sp>
      <p:sp>
        <p:nvSpPr>
          <p:cNvPr id="15365" name="Slide Number Placeholder 4"/>
          <p:cNvSpPr>
            <a:spLocks noGrp="1"/>
          </p:cNvSpPr>
          <p:nvPr>
            <p:ph type="sldNum" sz="quarter" idx="10"/>
          </p:nvPr>
        </p:nvSpPr>
        <p:spPr bwMode="auto">
          <a:noFill/>
          <a:ln>
            <a:miter lim="800000"/>
            <a:headEnd/>
            <a:tailEnd/>
          </a:ln>
        </p:spPr>
        <p:txBody>
          <a:bodyPr/>
          <a:lstStyle/>
          <a:p>
            <a:fld id="{6B33450B-0193-4D8F-B255-F8892333416E}" type="slidenum">
              <a:rPr lang="en-GB" smtClean="0"/>
              <a:pPr/>
              <a:t>7</a:t>
            </a:fld>
            <a:endParaRPr lang="en-GB" dirty="0" smtClean="0"/>
          </a:p>
        </p:txBody>
      </p:sp>
      <p:sp>
        <p:nvSpPr>
          <p:cNvPr id="10" name="Rectangle 2"/>
          <p:cNvSpPr>
            <a:spLocks noGrp="1"/>
          </p:cNvSpPr>
          <p:nvPr>
            <p:ph type="title"/>
          </p:nvPr>
        </p:nvSpPr>
        <p:spPr>
          <a:xfrm>
            <a:off x="442913" y="350838"/>
            <a:ext cx="9123362" cy="944562"/>
          </a:xfrm>
        </p:spPr>
        <p:txBody>
          <a:bodyPr>
            <a:normAutofit/>
          </a:bodyPr>
          <a:lstStyle/>
          <a:p>
            <a:r>
              <a:rPr lang="en-GB" sz="2200" dirty="0" smtClean="0"/>
              <a:t>Details of joint meeting – 21 March</a:t>
            </a:r>
            <a:br>
              <a:rPr lang="en-GB" sz="2200" dirty="0" smtClean="0"/>
            </a:br>
            <a:r>
              <a:rPr lang="en-GB" sz="2000" i="1" dirty="0" smtClean="0">
                <a:solidFill>
                  <a:srgbClr val="002776"/>
                </a:solidFill>
              </a:rPr>
              <a:t>Paper 2A/81A – </a:t>
            </a:r>
            <a:r>
              <a:rPr lang="en-GB" sz="2000" i="1" dirty="0" err="1" smtClean="0">
                <a:solidFill>
                  <a:srgbClr val="002776"/>
                </a:solidFill>
              </a:rPr>
              <a:t>UoA</a:t>
            </a:r>
            <a:r>
              <a:rPr lang="en-GB" sz="2000" i="1" dirty="0" smtClean="0">
                <a:solidFill>
                  <a:srgbClr val="002776"/>
                </a:solidFill>
              </a:rPr>
              <a:t> (cont.)</a:t>
            </a:r>
            <a:endParaRPr lang="en-GB" sz="2000" dirty="0" smtClean="0"/>
          </a:p>
        </p:txBody>
      </p:sp>
      <p:sp>
        <p:nvSpPr>
          <p:cNvPr id="9" name="Footer Placeholder 10"/>
          <p:cNvSpPr>
            <a:spLocks noGrp="1"/>
          </p:cNvSpPr>
          <p:nvPr>
            <p:ph type="ftr" sz="quarter" idx="11"/>
          </p:nvPr>
        </p:nvSpPr>
        <p:spPr bwMode="auto">
          <a:xfrm>
            <a:off x="836613" y="6554788"/>
            <a:ext cx="4676775" cy="142875"/>
          </a:xfrm>
          <a:noFill/>
          <a:ln>
            <a:miter lim="800000"/>
            <a:headEnd/>
            <a:tailEnd/>
          </a:ln>
        </p:spPr>
        <p:txBody>
          <a:bodyPr/>
          <a:lstStyle/>
          <a:p>
            <a:pPr defTabSz="955675"/>
            <a:r>
              <a:rPr lang="en-GB" dirty="0" smtClean="0"/>
              <a:t>IFRS 4 Phase II - Webcast (March 2012)</a:t>
            </a:r>
            <a:endParaRPr lang="en-US"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5" name="Slide Number Placeholder 4"/>
          <p:cNvSpPr>
            <a:spLocks noGrp="1"/>
          </p:cNvSpPr>
          <p:nvPr>
            <p:ph type="sldNum" sz="quarter" idx="10"/>
          </p:nvPr>
        </p:nvSpPr>
        <p:spPr bwMode="auto">
          <a:noFill/>
          <a:ln>
            <a:miter lim="800000"/>
            <a:headEnd/>
            <a:tailEnd/>
          </a:ln>
        </p:spPr>
        <p:txBody>
          <a:bodyPr/>
          <a:lstStyle/>
          <a:p>
            <a:fld id="{6B33450B-0193-4D8F-B255-F8892333416E}" type="slidenum">
              <a:rPr lang="en-GB" smtClean="0"/>
              <a:pPr/>
              <a:t>8</a:t>
            </a:fld>
            <a:endParaRPr lang="en-GB" dirty="0" smtClean="0"/>
          </a:p>
        </p:txBody>
      </p:sp>
      <p:sp>
        <p:nvSpPr>
          <p:cNvPr id="10" name="Rectangle 2"/>
          <p:cNvSpPr>
            <a:spLocks noGrp="1"/>
          </p:cNvSpPr>
          <p:nvPr>
            <p:ph type="title"/>
          </p:nvPr>
        </p:nvSpPr>
        <p:spPr>
          <a:xfrm>
            <a:off x="442913" y="350838"/>
            <a:ext cx="9123362" cy="944562"/>
          </a:xfrm>
        </p:spPr>
        <p:txBody>
          <a:bodyPr>
            <a:normAutofit/>
          </a:bodyPr>
          <a:lstStyle/>
          <a:p>
            <a:r>
              <a:rPr lang="en-GB" sz="2200" dirty="0" smtClean="0"/>
              <a:t>Details of joint meeting – 21 March</a:t>
            </a:r>
            <a:br>
              <a:rPr lang="en-GB" sz="2200" dirty="0" smtClean="0"/>
            </a:br>
            <a:r>
              <a:rPr lang="en-GB" sz="2000" i="1" dirty="0" smtClean="0">
                <a:solidFill>
                  <a:srgbClr val="002776"/>
                </a:solidFill>
              </a:rPr>
              <a:t>Paper 2A/81A – </a:t>
            </a:r>
            <a:r>
              <a:rPr lang="en-GB" sz="2000" i="1" dirty="0" err="1" smtClean="0">
                <a:solidFill>
                  <a:srgbClr val="002776"/>
                </a:solidFill>
              </a:rPr>
              <a:t>UoA</a:t>
            </a:r>
            <a:r>
              <a:rPr lang="en-GB" sz="2000" i="1" dirty="0" smtClean="0">
                <a:solidFill>
                  <a:srgbClr val="002776"/>
                </a:solidFill>
              </a:rPr>
              <a:t> (cont.)</a:t>
            </a:r>
            <a:endParaRPr lang="en-GB" sz="2000" dirty="0" smtClean="0"/>
          </a:p>
        </p:txBody>
      </p:sp>
      <p:sp>
        <p:nvSpPr>
          <p:cNvPr id="9" name="Footer Placeholder 10"/>
          <p:cNvSpPr>
            <a:spLocks noGrp="1"/>
          </p:cNvSpPr>
          <p:nvPr>
            <p:ph type="ftr" sz="quarter" idx="11"/>
          </p:nvPr>
        </p:nvSpPr>
        <p:spPr bwMode="auto">
          <a:xfrm>
            <a:off x="836613" y="6554788"/>
            <a:ext cx="4676775" cy="142875"/>
          </a:xfrm>
          <a:noFill/>
          <a:ln>
            <a:miter lim="800000"/>
            <a:headEnd/>
            <a:tailEnd/>
          </a:ln>
        </p:spPr>
        <p:txBody>
          <a:bodyPr/>
          <a:lstStyle/>
          <a:p>
            <a:pPr defTabSz="955675"/>
            <a:r>
              <a:rPr lang="en-GB" dirty="0" smtClean="0"/>
              <a:t>IFRS 4 Phase II - Webcast (March 2012)</a:t>
            </a:r>
            <a:endParaRPr lang="en-US" dirty="0" smtClean="0"/>
          </a:p>
        </p:txBody>
      </p:sp>
      <p:graphicFrame>
        <p:nvGraphicFramePr>
          <p:cNvPr id="7" name="Table 6"/>
          <p:cNvGraphicFramePr>
            <a:graphicFrameLocks noGrp="1"/>
          </p:cNvGraphicFramePr>
          <p:nvPr/>
        </p:nvGraphicFramePr>
        <p:xfrm>
          <a:off x="502920" y="1364826"/>
          <a:ext cx="8778240" cy="4851400"/>
        </p:xfrm>
        <a:graphic>
          <a:graphicData uri="http://schemas.openxmlformats.org/drawingml/2006/table">
            <a:tbl>
              <a:tblPr firstRow="1" bandRow="1">
                <a:tableStyleId>{5C22544A-7EE6-4342-B048-85BDC9FD1C3A}</a:tableStyleId>
              </a:tblPr>
              <a:tblGrid>
                <a:gridCol w="5730240"/>
                <a:gridCol w="3048000"/>
              </a:tblGrid>
              <a:tr h="370840">
                <a:tc>
                  <a:txBody>
                    <a:bodyPr/>
                    <a:lstStyle/>
                    <a:p>
                      <a:r>
                        <a:rPr lang="en-GB" dirty="0" smtClean="0"/>
                        <a:t>IASB decision (9 vs. 5)</a:t>
                      </a:r>
                      <a:endParaRPr lang="en-GB" dirty="0"/>
                    </a:p>
                  </a:txBody>
                  <a:tcPr/>
                </a:tc>
                <a:tc>
                  <a:txBody>
                    <a:bodyPr/>
                    <a:lstStyle/>
                    <a:p>
                      <a:r>
                        <a:rPr lang="en-GB" dirty="0" smtClean="0"/>
                        <a:t>FASB decision (</a:t>
                      </a:r>
                      <a:r>
                        <a:rPr lang="en-GB" dirty="0" err="1" smtClean="0"/>
                        <a:t>unanim</a:t>
                      </a:r>
                      <a:r>
                        <a:rPr lang="en-GB" dirty="0" smtClean="0"/>
                        <a:t>.)</a:t>
                      </a:r>
                      <a:endParaRPr lang="en-GB" dirty="0"/>
                    </a:p>
                  </a:txBody>
                  <a:tcPr/>
                </a:tc>
              </a:tr>
              <a:tr h="370840">
                <a:tc gridSpan="2">
                  <a:txBody>
                    <a:bodyPr/>
                    <a:lstStyle/>
                    <a:p>
                      <a:r>
                        <a:rPr lang="en-GB" dirty="0" smtClean="0"/>
                        <a:t>A portfolio of insurance contracts should be defined as contracts that are:</a:t>
                      </a:r>
                    </a:p>
                    <a:p>
                      <a:r>
                        <a:rPr lang="en-GB" dirty="0" err="1" smtClean="0"/>
                        <a:t>i</a:t>
                      </a:r>
                      <a:r>
                        <a:rPr lang="en-GB" dirty="0" smtClean="0"/>
                        <a:t>. subject to similar risks and priced similarly relative to the risk taken on; and</a:t>
                      </a:r>
                      <a:endParaRPr lang="en-GB" dirty="0"/>
                    </a:p>
                  </a:txBody>
                  <a:tcPr/>
                </a:tc>
                <a:tc hMerge="1">
                  <a:txBody>
                    <a:bodyPr/>
                    <a:lstStyle/>
                    <a:p>
                      <a:endParaRPr lang="en-GB"/>
                    </a:p>
                  </a:txBody>
                  <a:tcPr/>
                </a:tc>
              </a:tr>
              <a:tr h="370840">
                <a:tc>
                  <a:txBody>
                    <a:bodyPr/>
                    <a:lstStyle/>
                    <a:p>
                      <a:r>
                        <a:rPr lang="en-GB" sz="1800" kern="1200" baseline="0" dirty="0" smtClean="0">
                          <a:solidFill>
                            <a:schemeClr val="dk1"/>
                          </a:solidFill>
                          <a:latin typeface="+mn-lt"/>
                          <a:ea typeface="+mn-ea"/>
                          <a:cs typeface="+mn-cs"/>
                        </a:rPr>
                        <a:t>ii. managed together as a single pool.</a:t>
                      </a:r>
                      <a:endParaRPr lang="en-GB" dirty="0"/>
                    </a:p>
                  </a:txBody>
                  <a:tcPr/>
                </a:tc>
                <a:tc>
                  <a:txBody>
                    <a:bodyPr/>
                    <a:lstStyle/>
                    <a:p>
                      <a:r>
                        <a:rPr lang="en-GB" sz="1800" kern="1200" baseline="0" dirty="0" smtClean="0">
                          <a:solidFill>
                            <a:schemeClr val="dk1"/>
                          </a:solidFill>
                          <a:latin typeface="+mn-lt"/>
                          <a:ea typeface="+mn-ea"/>
                          <a:cs typeface="+mn-cs"/>
                        </a:rPr>
                        <a:t>ii. have similar duration and similar expected patterns of release of the single margin.</a:t>
                      </a:r>
                      <a:endParaRPr lang="en-GB" dirty="0"/>
                    </a:p>
                  </a:txBody>
                  <a:tcPr/>
                </a:tc>
              </a:tr>
              <a:tr h="370840">
                <a:tc>
                  <a:txBody>
                    <a:bodyPr/>
                    <a:lstStyle/>
                    <a:p>
                      <a:r>
                        <a:rPr lang="en-GB" sz="1800" kern="1200" baseline="0" dirty="0" smtClean="0">
                          <a:solidFill>
                            <a:schemeClr val="dk1"/>
                          </a:solidFill>
                          <a:latin typeface="+mn-lt"/>
                          <a:ea typeface="+mn-ea"/>
                          <a:cs typeface="+mn-cs"/>
                        </a:rPr>
                        <a:t>The unit of account used to </a:t>
                      </a:r>
                      <a:r>
                        <a:rPr lang="en-GB" sz="1800" b="1" kern="1200" baseline="0" dirty="0" smtClean="0">
                          <a:solidFill>
                            <a:schemeClr val="dk1"/>
                          </a:solidFill>
                          <a:latin typeface="+mn-lt"/>
                          <a:ea typeface="+mn-ea"/>
                          <a:cs typeface="+mn-cs"/>
                        </a:rPr>
                        <a:t>determine the residual margin and perform the onerous test </a:t>
                      </a:r>
                      <a:r>
                        <a:rPr lang="en-GB" sz="1800" kern="1200" baseline="0" dirty="0" smtClean="0">
                          <a:solidFill>
                            <a:schemeClr val="dk1"/>
                          </a:solidFill>
                          <a:latin typeface="+mn-lt"/>
                          <a:ea typeface="+mn-ea"/>
                          <a:cs typeface="+mn-cs"/>
                        </a:rPr>
                        <a:t>should be the portfolio.</a:t>
                      </a:r>
                      <a:endParaRPr lang="en-GB" dirty="0"/>
                    </a:p>
                  </a:txBody>
                  <a:tcPr/>
                </a:tc>
                <a:tc rowSpan="2">
                  <a:txBody>
                    <a:bodyPr/>
                    <a:lstStyle/>
                    <a:p>
                      <a:r>
                        <a:rPr lang="en-GB" sz="1800" kern="1200" baseline="0" dirty="0" smtClean="0">
                          <a:solidFill>
                            <a:schemeClr val="dk1"/>
                          </a:solidFill>
                          <a:latin typeface="+mn-lt"/>
                          <a:ea typeface="+mn-ea"/>
                          <a:cs typeface="+mn-cs"/>
                        </a:rPr>
                        <a:t>The unit of account used to </a:t>
                      </a:r>
                      <a:r>
                        <a:rPr lang="en-GB" sz="1800" b="1" kern="1200" baseline="0" dirty="0" smtClean="0">
                          <a:solidFill>
                            <a:schemeClr val="dk1"/>
                          </a:solidFill>
                          <a:latin typeface="+mn-lt"/>
                          <a:ea typeface="+mn-ea"/>
                          <a:cs typeface="+mn-cs"/>
                        </a:rPr>
                        <a:t>determine and release the single margin, and perform the onerous </a:t>
                      </a:r>
                      <a:r>
                        <a:rPr lang="en-GB" sz="1800" kern="1200" baseline="0" dirty="0" smtClean="0">
                          <a:solidFill>
                            <a:schemeClr val="dk1"/>
                          </a:solidFill>
                          <a:latin typeface="+mn-lt"/>
                          <a:ea typeface="+mn-ea"/>
                          <a:cs typeface="+mn-cs"/>
                        </a:rPr>
                        <a:t>contract test should be the portfolio.</a:t>
                      </a:r>
                      <a:endParaRPr lang="en-GB" dirty="0"/>
                    </a:p>
                  </a:txBody>
                  <a:tcPr/>
                </a:tc>
              </a:tr>
              <a:tr h="370840">
                <a:tc>
                  <a:txBody>
                    <a:bodyPr/>
                    <a:lstStyle/>
                    <a:p>
                      <a:r>
                        <a:rPr lang="en-GB" sz="1800" kern="1200" baseline="0" dirty="0" smtClean="0">
                          <a:solidFill>
                            <a:schemeClr val="dk1"/>
                          </a:solidFill>
                          <a:latin typeface="+mn-lt"/>
                          <a:ea typeface="+mn-ea"/>
                          <a:cs typeface="+mn-cs"/>
                        </a:rPr>
                        <a:t>The unit of account used to </a:t>
                      </a:r>
                      <a:r>
                        <a:rPr lang="en-GB" sz="1800" b="1" kern="1200" baseline="0" dirty="0" smtClean="0">
                          <a:solidFill>
                            <a:schemeClr val="dk1"/>
                          </a:solidFill>
                          <a:latin typeface="+mn-lt"/>
                          <a:ea typeface="+mn-ea"/>
                          <a:cs typeface="+mn-cs"/>
                        </a:rPr>
                        <a:t>release the residual margin should not be prescribed. However, </a:t>
                      </a:r>
                      <a:r>
                        <a:rPr lang="en-GB" sz="1800" kern="1200" baseline="0" dirty="0" smtClean="0">
                          <a:solidFill>
                            <a:schemeClr val="dk1"/>
                          </a:solidFill>
                          <a:latin typeface="+mn-lt"/>
                          <a:ea typeface="+mn-ea"/>
                          <a:cs typeface="+mn-cs"/>
                        </a:rPr>
                        <a:t>the release of the residual margin should be performed in a manner consistent with the objective of releasing the residual margin over the coverage period to the period(s) in which the service is provided.</a:t>
                      </a:r>
                      <a:endParaRPr lang="en-GB" dirty="0"/>
                    </a:p>
                  </a:txBody>
                  <a:tcPr/>
                </a:tc>
                <a:tc vMerge="1">
                  <a:txBody>
                    <a:bodyPr/>
                    <a:lstStyle/>
                    <a:p>
                      <a:endParaRPr lang="en-GB"/>
                    </a:p>
                  </a:txBody>
                  <a:tcPr/>
                </a:tc>
              </a:tr>
            </a:tbl>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18_Blank">
  <a:themeElements>
    <a:clrScheme name="18_Blank 1">
      <a:dk1>
        <a:srgbClr val="000000"/>
      </a:dk1>
      <a:lt1>
        <a:srgbClr val="FFFFFF"/>
      </a:lt1>
      <a:dk2>
        <a:srgbClr val="002776"/>
      </a:dk2>
      <a:lt2>
        <a:srgbClr val="FFFFFF"/>
      </a:lt2>
      <a:accent1>
        <a:srgbClr val="002776"/>
      </a:accent1>
      <a:accent2>
        <a:srgbClr val="92D400"/>
      </a:accent2>
      <a:accent3>
        <a:srgbClr val="FFFFFF"/>
      </a:accent3>
      <a:accent4>
        <a:srgbClr val="000000"/>
      </a:accent4>
      <a:accent5>
        <a:srgbClr val="AAACBD"/>
      </a:accent5>
      <a:accent6>
        <a:srgbClr val="84C000"/>
      </a:accent6>
      <a:hlink>
        <a:srgbClr val="00A1DE"/>
      </a:hlink>
      <a:folHlink>
        <a:srgbClr val="72C7E7"/>
      </a:folHlink>
    </a:clrScheme>
    <a:fontScheme name="18_Blank">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8_Blank 1">
        <a:dk1>
          <a:srgbClr val="000000"/>
        </a:dk1>
        <a:lt1>
          <a:srgbClr val="FFFFFF"/>
        </a:lt1>
        <a:dk2>
          <a:srgbClr val="002776"/>
        </a:dk2>
        <a:lt2>
          <a:srgbClr val="FFFFFF"/>
        </a:lt2>
        <a:accent1>
          <a:srgbClr val="002776"/>
        </a:accent1>
        <a:accent2>
          <a:srgbClr val="92D400"/>
        </a:accent2>
        <a:accent3>
          <a:srgbClr val="FFFFFF"/>
        </a:accent3>
        <a:accent4>
          <a:srgbClr val="000000"/>
        </a:accent4>
        <a:accent5>
          <a:srgbClr val="AAACBD"/>
        </a:accent5>
        <a:accent6>
          <a:srgbClr val="84C000"/>
        </a:accent6>
        <a:hlink>
          <a:srgbClr val="00A1DE"/>
        </a:hlink>
        <a:folHlink>
          <a:srgbClr val="72C7E7"/>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21675</TotalTime>
  <Words>5455</Words>
  <Application>Microsoft Office PowerPoint</Application>
  <PresentationFormat>A4 Paper (210x297 mm)</PresentationFormat>
  <Paragraphs>408</Paragraphs>
  <Slides>23</Slides>
  <Notes>23</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18_Blank</vt:lpstr>
      <vt:lpstr>Aggregating contracts and disaggregating deposit components IFRS 4 Phase II Update</vt:lpstr>
      <vt:lpstr>Agenda</vt:lpstr>
      <vt:lpstr>Highlights from joint IASB/FASB meeting 21 March</vt:lpstr>
      <vt:lpstr>Highlights – IASB and FASB separate meetings</vt:lpstr>
      <vt:lpstr>Details of joint meeting – 21 March Paper 2A/81A -  Unit of Account (UoA)</vt:lpstr>
      <vt:lpstr>Details of joint meeting – 21 March Paper 2A/81A – UoA (cont.)</vt:lpstr>
      <vt:lpstr>Details of joint meeting – 21 March Paper 2A/81A – UoA (cont.)</vt:lpstr>
      <vt:lpstr>Details of joint meeting – 21 March Paper 2A/81A – UoA (cont.)</vt:lpstr>
      <vt:lpstr>Details of joint meeting – 21 March Paper 2A/81A – UoA (cont.)</vt:lpstr>
      <vt:lpstr>Details of joint meeting – 21 March Papers 2F/81F, 2G/81G, 2H/81H Separation of investment components</vt:lpstr>
      <vt:lpstr>Details of joint meeting – 21 March Paper 2G/81G Determining aggregate premium for insurance component</vt:lpstr>
      <vt:lpstr>Details of joint meeting – 21 March Paper 2G/81G Determining aggregate premium for insurance component (cont.)</vt:lpstr>
      <vt:lpstr>Details of joint meeting – 21 March Paper 2G/81G Determining aggregate premium for insurance component (cont.)</vt:lpstr>
      <vt:lpstr>Details of joint meeting – 21 March Paper 2H/81H Statement of Financial Position Presentation</vt:lpstr>
      <vt:lpstr>Details of joint meeting – 21 March Paper 2H/81H Statement of Financial Position Presentation (cont.)</vt:lpstr>
      <vt:lpstr>Details of FASB only meeting – 7 March Scope of contracts with discretionary participating features (DPF)</vt:lpstr>
      <vt:lpstr>Details of IASB only meeting – 20 March Paper 2B – Recognising changes in the insurance liability in OCI </vt:lpstr>
      <vt:lpstr>Details of IASB only meeting – 20 March Paper 2B – Recognising changes in the insurance liability in OCI (cont.)</vt:lpstr>
      <vt:lpstr>Details of IASB only meeting – 20 March Paper 2B – Recognising changes in the insurance liability in OCI (cont.)</vt:lpstr>
      <vt:lpstr>Next steps</vt:lpstr>
      <vt:lpstr>Next steps and timetable</vt:lpstr>
      <vt:lpstr>Contact details</vt:lpstr>
      <vt:lpstr>Slide 22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ifrs for insurance webinar march 12</dc:title>
  <dc:creator>Mike Brien</dc:creator>
  <cp:lastModifiedBy>coclark</cp:lastModifiedBy>
  <cp:revision>1969</cp:revision>
  <dcterms:created xsi:type="dcterms:W3CDTF">2012-03-25T22:51:35Z</dcterms:created>
  <dcterms:modified xsi:type="dcterms:W3CDTF">2012-03-30T14:44:08Z</dcterms:modified>
</cp:coreProperties>
</file>